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8" r:id="rId3"/>
    <p:sldId id="259" r:id="rId4"/>
    <p:sldId id="267" r:id="rId5"/>
    <p:sldId id="268" r:id="rId6"/>
    <p:sldId id="269" r:id="rId7"/>
    <p:sldId id="272" r:id="rId8"/>
    <p:sldId id="271" r:id="rId9"/>
    <p:sldId id="264" r:id="rId10"/>
  </p:sldIdLst>
  <p:sldSz cx="9144000" cy="5143500" type="screen16x9"/>
  <p:notesSz cx="6797675" cy="9926638"/>
  <p:embeddedFontLst>
    <p:embeddedFont>
      <p:font typeface="Verdana" panose="020B0604030504040204" pitchFamily="34" charset="0"/>
      <p:regular r:id="rId12"/>
      <p:bold r:id="rId13"/>
      <p:italic r:id="rId14"/>
      <p:boldItalic r:id="rId15"/>
    </p:embeddedFont>
    <p:embeddedFont>
      <p:font typeface="Oswald" panose="020B0604020202020204" charset="0"/>
      <p:regular r:id="rId16"/>
      <p:bold r:id="rId17"/>
    </p:embeddedFont>
    <p:embeddedFont>
      <p:font typeface="Average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8297"/>
    <a:srgbClr val="00B4C6"/>
    <a:srgbClr val="04B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13" d="100"/>
          <a:sy n="113" d="100"/>
        </p:scale>
        <p:origin x="-12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1322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573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719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296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224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r>
              <a:rPr lang="nb-NO" smtClean="0"/>
              <a:t>Klikk for å redigere undertittelstil i malen</a:t>
            </a: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Deloverskrif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are titte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5" r:id="rId6"/>
    <p:sldLayoutId id="214748365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Presentation Title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2165825"/>
            <a:ext cx="7801500" cy="100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Norge – snart klimamedlem av EU</a:t>
            </a:r>
            <a:endParaRPr lang="en" sz="2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9962" y="649110"/>
            <a:ext cx="2124075" cy="130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2013525" y="3275925"/>
            <a:ext cx="5020800" cy="4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rgbClr val="00B4C6"/>
                </a:solidFill>
                <a:latin typeface="Verdana"/>
                <a:ea typeface="Verdana"/>
                <a:cs typeface="Verdana"/>
                <a:sym typeface="Verdana"/>
              </a:rPr>
              <a:t>Jon Birger Skjærseth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rgbClr val="00B4C6"/>
                </a:solidFill>
                <a:latin typeface="Verdana"/>
                <a:ea typeface="Verdana"/>
                <a:cs typeface="Verdana"/>
                <a:sym typeface="Verdana"/>
              </a:rPr>
              <a:t>Fridtjof Nansens Institutt</a:t>
            </a:r>
          </a:p>
          <a:p>
            <a:pPr lvl="0" algn="ctr">
              <a:spcBef>
                <a:spcPts val="0"/>
              </a:spcBef>
              <a:buNone/>
            </a:pPr>
            <a:endParaRPr lang="en" sz="1600" dirty="0">
              <a:solidFill>
                <a:srgbClr val="00B4C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rgbClr val="00B4C6"/>
                </a:solidFill>
                <a:latin typeface="Verdana"/>
                <a:ea typeface="Verdana"/>
                <a:cs typeface="Verdana"/>
                <a:sym typeface="Verdana"/>
              </a:rPr>
              <a:t>Kulturhuset, 13 desember 2016</a:t>
            </a:r>
            <a:endParaRPr lang="en" sz="1600" dirty="0">
              <a:solidFill>
                <a:srgbClr val="00B4C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rgbClr val="00B4C6"/>
                </a:solidFill>
                <a:latin typeface="Verdana"/>
                <a:ea typeface="Verdana"/>
                <a:cs typeface="Verdana"/>
                <a:sym typeface="Verdana"/>
              </a:rPr>
              <a:t>Innhold</a:t>
            </a:r>
            <a:endParaRPr lang="en" dirty="0">
              <a:solidFill>
                <a:srgbClr val="00B4C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/>
              <a:t>textext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7185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E</a:t>
            </a:r>
            <a:r>
              <a:rPr lang="nb-NO" dirty="0" err="1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Us</a:t>
            </a:r>
            <a:r>
              <a:rPr lang="nb-NO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klimapolitikk for 2030</a:t>
            </a:r>
          </a:p>
          <a:p>
            <a:pPr lvl="0">
              <a:spcBef>
                <a:spcPts val="0"/>
              </a:spcBef>
              <a:buNone/>
            </a:pPr>
            <a:r>
              <a:rPr lang="nb-NO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EUs innsatsfordeling for 2030</a:t>
            </a:r>
            <a:endParaRPr lang="nb-NO" sz="1400" dirty="0" smtClean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r>
              <a:rPr lang="nb-NO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Konsekvenser for Norge</a:t>
            </a:r>
          </a:p>
          <a:p>
            <a:pPr lvl="0">
              <a:spcBef>
                <a:spcPts val="0"/>
              </a:spcBef>
              <a:buNone/>
            </a:pPr>
            <a:r>
              <a:rPr lang="nb-NO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Oppsummering</a:t>
            </a:r>
            <a:endParaRPr lang="en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E</a:t>
            </a:r>
            <a:r>
              <a:rPr lang="nb-NO" dirty="0" err="1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Us</a:t>
            </a:r>
            <a:r>
              <a:rPr lang="nb-NO" dirty="0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 klimapolitikk for 2030</a:t>
            </a:r>
            <a:endParaRPr lang="en" dirty="0">
              <a:solidFill>
                <a:srgbClr val="04B4D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textext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294767" y="1154917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40% reduksjon </a:t>
            </a:r>
            <a:r>
              <a:rPr lang="nb-NO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 EU 1990-2030</a:t>
            </a:r>
            <a:endParaRPr lang="en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Kvotesystemet: 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Omfatter </a:t>
            </a: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45% av klimagassutslippene </a:t>
            </a: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EU 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43% reduksjon fra 2005 til 2030 (industri</a:t>
            </a: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, kraftproduksjon og 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luftfart)</a:t>
            </a:r>
            <a:endParaRPr lang="en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lnSpc>
                <a:spcPct val="100000"/>
              </a:lnSpc>
            </a:pP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-		Ikke </a:t>
            </a: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nasjonale målsetninger, Norge 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er med</a:t>
            </a:r>
            <a:endParaRPr lang="en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Innsatsfordelingsmekanismen: 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Omfatter </a:t>
            </a: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55% av klimagassutslippene </a:t>
            </a: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 </a:t>
            </a:r>
            <a:r>
              <a:rPr lang="nb-NO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EU</a:t>
            </a:r>
          </a:p>
          <a:p>
            <a:pPr>
              <a:lnSpc>
                <a:spcPct val="100000"/>
              </a:lnSpc>
            </a:pP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nb-NO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30% reduksjon fra 2005 til 2030 (transport</a:t>
            </a: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nb-NO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jordbruk</a:t>
            </a: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, bygg, </a:t>
            </a:r>
            <a:r>
              <a:rPr lang="nb-NO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avfall)</a:t>
            </a:r>
          </a:p>
          <a:p>
            <a:pPr>
              <a:lnSpc>
                <a:spcPct val="100000"/>
              </a:lnSpc>
            </a:pP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nb-NO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Bindende nasjonale målsetninger, Norge vil bli med</a:t>
            </a:r>
            <a:endParaRPr lang="nb-NO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endParaRPr lang="nb-NO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lnSpc>
                <a:spcPct val="100000"/>
              </a:lnSpc>
            </a:pPr>
            <a:endParaRPr lang="en" sz="1600" dirty="0" smtClean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nb-NO" sz="16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nb-NO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nb-NO" sz="16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nb-NO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-Bindende nasjonale målsetninger, Norge ikke med</a:t>
            </a:r>
          </a:p>
          <a:p>
            <a:pPr lvl="0" rtl="0">
              <a:spcBef>
                <a:spcPts val="0"/>
              </a:spcBef>
              <a:buNone/>
            </a:pPr>
            <a:endParaRPr lang="en" sz="16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E</a:t>
            </a:r>
            <a:r>
              <a:rPr lang="nb-NO" dirty="0" err="1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Us</a:t>
            </a:r>
            <a:r>
              <a:rPr lang="nb-NO" dirty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nb-NO" dirty="0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innsatsfordeling </a:t>
            </a:r>
            <a:r>
              <a:rPr lang="nb-NO" dirty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for </a:t>
            </a:r>
            <a:r>
              <a:rPr lang="nb-NO" dirty="0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2030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Kommisjonens </a:t>
            </a:r>
            <a:r>
              <a:rPr lang="en" b="1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forslag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om ny innsatsfordeling</a:t>
            </a: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Bindende årlige reduksjoner </a:t>
            </a: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utslipp </a:t>
            </a:r>
            <a:r>
              <a:rPr lang="nb-NO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for hvert medlemsland</a:t>
            </a:r>
            <a:endParaRPr lang="en" sz="1400" dirty="0" smtClean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Nasjonale målsetninger: Fra 0% til 40% basert på BNP/innbygger (2005-2030)</a:t>
            </a: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Fleksibilitet </a:t>
            </a:r>
            <a:r>
              <a:rPr lang="nb-NO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 EU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-Låning</a:t>
            </a: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og sparing for hvert land innad </a:t>
            </a: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perioden</a:t>
            </a: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-Ubegrenset handel med overskudd av utslippsenheter mellom land</a:t>
            </a:r>
          </a:p>
          <a:p>
            <a:pPr lvl="0">
              <a:lnSpc>
                <a:spcPct val="100000"/>
              </a:lnSpc>
            </a:pP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	-Begrenset overføring fra kvotesystemet</a:t>
            </a: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og bruk av opptak </a:t>
            </a:r>
            <a:r>
              <a:rPr lang="nb-NO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 ny 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skog</a:t>
            </a: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Håndheving: Årlig rapportering og kontroll, 5-årig formell sjekk av overholdelse</a:t>
            </a: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76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E</a:t>
            </a:r>
            <a:r>
              <a:rPr lang="nb-NO" dirty="0" err="1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Us</a:t>
            </a:r>
            <a:r>
              <a:rPr lang="nb-NO" dirty="0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 innsatsfordeling </a:t>
            </a:r>
            <a:r>
              <a:rPr lang="nb-NO" dirty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for 2030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Status </a:t>
            </a:r>
            <a:r>
              <a:rPr lang="nb-NO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 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EU forhandlingene</a:t>
            </a: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Medlemslandene er uenige om det meste</a:t>
            </a: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-Fordeling av nasjonale målsetninger</a:t>
            </a: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-Startpunkt for beregning av reduksjon </a:t>
            </a: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utslipp</a:t>
            </a: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-Fleksibilitet</a:t>
            </a: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Miljøorganisasjoner kritiske </a:t>
            </a:r>
            <a:r>
              <a:rPr lang="en" sz="160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til fleksibilitet</a:t>
            </a:r>
            <a:endParaRPr lang="en" sz="1600" dirty="0" smtClean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sz="16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Europaparlamentet har ikke behandlet forslaget </a:t>
            </a:r>
          </a:p>
          <a:p>
            <a:pPr lvl="0">
              <a:lnSpc>
                <a:spcPct val="100000"/>
              </a:lnSpc>
            </a:pP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Fortventet vedtatt </a:t>
            </a:r>
            <a:r>
              <a:rPr lang="nb-NO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mot slutten av 2017 – 2018 mer sannsynlig?</a:t>
            </a:r>
            <a:endParaRPr lang="en" dirty="0" smtClean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 lang="en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 lang="nb-NO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01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E</a:t>
            </a:r>
            <a:r>
              <a:rPr lang="nb-NO" dirty="0" err="1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Us</a:t>
            </a:r>
            <a:r>
              <a:rPr lang="nb-NO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nb-NO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innsatsfordeling </a:t>
            </a:r>
            <a:r>
              <a:rPr lang="nb-NO" dirty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for 2030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Utfallet vil påvirkes av:</a:t>
            </a: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-Uenigheten mellom medlemslandene</a:t>
            </a:r>
          </a:p>
          <a:p>
            <a:pPr lvl="0">
              <a:lnSpc>
                <a:spcPct val="100000"/>
              </a:lnSpc>
            </a:pPr>
            <a:r>
              <a:rPr lang="en" sz="16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-Relle, ikke bare formelle beslutningsprosedyrer</a:t>
            </a:r>
          </a:p>
          <a:p>
            <a:pPr lvl="0">
              <a:lnSpc>
                <a:spcPct val="100000"/>
              </a:lnSpc>
            </a:pPr>
            <a:r>
              <a:rPr lang="en" sz="16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-Pakkeløsning</a:t>
            </a:r>
          </a:p>
          <a:p>
            <a:pPr lvl="0">
              <a:lnSpc>
                <a:spcPct val="100000"/>
              </a:lnSpc>
            </a:pPr>
            <a:r>
              <a:rPr lang="en" sz="16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-Europaparlamentet</a:t>
            </a:r>
          </a:p>
          <a:p>
            <a:pPr lvl="0">
              <a:lnSpc>
                <a:spcPct val="100000"/>
              </a:lnSpc>
            </a:pPr>
            <a:r>
              <a:rPr lang="en" sz="16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-Paris-avtalen </a:t>
            </a:r>
            <a:r>
              <a:rPr lang="en" sz="16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etter 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Trump: Polen?</a:t>
            </a: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endParaRPr lang="en" sz="1400" dirty="0" smtClean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 lang="en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853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Konsekvenser for Norge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Kommisjonen har foreslått 40% reduksjon 2005-2030</a:t>
            </a: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Hvor mye Norge faktisk </a:t>
            </a:r>
            <a:r>
              <a:rPr lang="en" sz="1600" b="1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må 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gjøre hjemme er høyst usikkert</a:t>
            </a:r>
            <a:endParaRPr lang="en" sz="16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Forslaget om innsatsfordeling vil trolig bli endret</a:t>
            </a:r>
            <a:endParaRPr lang="en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-Bruk av kvotesystemet ikke beregnet av Kommisjonen </a:t>
            </a:r>
            <a:endParaRPr lang="en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-Bruk av kreditter fra skogopptak ikke beregnet av Kommisjonen</a:t>
            </a:r>
            <a:endParaRPr lang="en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-Investeringer </a:t>
            </a:r>
            <a:r>
              <a:rPr lang="nb-NO" sz="14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14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utslippreduksjoner ute avhenger av vilje,pris og tilgang</a:t>
            </a:r>
            <a:endParaRPr lang="en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" sz="16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At Norge må gjøre vesentlig mer er rimelig sikkert </a:t>
            </a:r>
            <a:endParaRPr lang="en" sz="16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5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>
                <a:solidFill>
                  <a:srgbClr val="04B4D3"/>
                </a:solidFill>
                <a:latin typeface="Verdana"/>
                <a:ea typeface="Verdana"/>
                <a:cs typeface="Verdana"/>
                <a:sym typeface="Verdana"/>
              </a:rPr>
              <a:t>Oppsummering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endParaRPr lang="en" sz="2000" dirty="0" smtClean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100000"/>
              </a:lnSpc>
            </a:pPr>
            <a:r>
              <a:rPr lang="en" sz="20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Kommisjonen har foreslått ny innsatsfordeling for 2030</a:t>
            </a:r>
          </a:p>
          <a:p>
            <a:pPr lvl="0">
              <a:lnSpc>
                <a:spcPct val="100000"/>
              </a:lnSpc>
            </a:pPr>
            <a:r>
              <a:rPr lang="en" sz="20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Forhandlingene </a:t>
            </a:r>
            <a:r>
              <a:rPr lang="nb-NO" sz="20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lang="en" sz="20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 EU blir vanskelige</a:t>
            </a:r>
          </a:p>
          <a:p>
            <a:pPr lvl="0">
              <a:lnSpc>
                <a:spcPct val="100000"/>
              </a:lnSpc>
            </a:pPr>
            <a:r>
              <a:rPr lang="en" sz="2000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H</a:t>
            </a:r>
            <a:r>
              <a:rPr lang="en" sz="20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vor mye Norge må gjøre hjemme er usikkert</a:t>
            </a:r>
          </a:p>
          <a:p>
            <a:pPr lvl="0">
              <a:lnSpc>
                <a:spcPct val="100000"/>
              </a:lnSpc>
            </a:pPr>
            <a:r>
              <a:rPr lang="en" sz="2000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Men Norge må trappe opp tiltak og vil bli passet på av EU</a:t>
            </a:r>
          </a:p>
          <a:p>
            <a:pPr lvl="0">
              <a:lnSpc>
                <a:spcPct val="100000"/>
              </a:lnSpc>
            </a:pPr>
            <a:endParaRPr lang="en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952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Thanks!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376900"/>
            <a:ext cx="2808000" cy="196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 dirty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THANK YOU!</a:t>
            </a:r>
          </a:p>
          <a:p>
            <a:pPr lvl="0">
              <a:spcBef>
                <a:spcPts val="0"/>
              </a:spcBef>
              <a:buNone/>
            </a:pPr>
            <a:endParaRPr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400" u="sng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jbs@fni.no</a:t>
            </a:r>
            <a:endParaRPr lang="en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400" u="sng" dirty="0" smtClean="0">
                <a:solidFill>
                  <a:srgbClr val="0C8297"/>
                </a:solidFill>
                <a:latin typeface="Verdana"/>
                <a:ea typeface="Verdana"/>
                <a:cs typeface="Verdana"/>
                <a:sym typeface="Verdana"/>
              </a:rPr>
              <a:t>www.cicep.no</a:t>
            </a:r>
            <a:endParaRPr lang="en"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C829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13" name="Shape 113" descr="cicep for powerpoint.jpg"/>
          <p:cNvPicPr preferRelativeResize="0"/>
          <p:nvPr/>
        </p:nvPicPr>
        <p:blipFill rotWithShape="1">
          <a:blip r:embed="rId3">
            <a:alphaModFix/>
          </a:blip>
          <a:srcRect l="16809" r="16802"/>
          <a:stretch/>
        </p:blipFill>
        <p:spPr>
          <a:xfrm>
            <a:off x="3274675" y="0"/>
            <a:ext cx="5869328" cy="5143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487" y="3351987"/>
            <a:ext cx="2124075" cy="13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EP temp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CEP template.potx" id="{5E529DC9-10E7-4062-9543-8E933B520142}" vid="{FB109BD0-11C4-4EED-A45D-77509EDB0EA9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CICEP template</Template>
  <TotalTime>998</TotalTime>
  <Words>128</Words>
  <Application>Microsoft Office PowerPoint</Application>
  <PresentationFormat>Skjermfremvisning (16:9)</PresentationFormat>
  <Paragraphs>79</Paragraphs>
  <Slides>9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Verdana</vt:lpstr>
      <vt:lpstr>Oswald</vt:lpstr>
      <vt:lpstr>Average</vt:lpstr>
      <vt:lpstr>CICEP template</vt:lpstr>
      <vt:lpstr>Presentation Title</vt:lpstr>
      <vt:lpstr>Innhold textext</vt:lpstr>
      <vt:lpstr>EUs klimapolitikk for 2030 textext</vt:lpstr>
      <vt:lpstr>EUs innsatsfordeling for 2030</vt:lpstr>
      <vt:lpstr>EUs innsatsfordeling for 2030</vt:lpstr>
      <vt:lpstr>EUs innsatsfordeling for 2030</vt:lpstr>
      <vt:lpstr>Konsekvenser for Norge</vt:lpstr>
      <vt:lpstr>Oppsummering</vt:lpstr>
      <vt:lpstr>Thanks!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Jon Birger Skjærseth</dc:creator>
  <cp:lastModifiedBy>Jon Birger Skjærseth</cp:lastModifiedBy>
  <cp:revision>75</cp:revision>
  <cp:lastPrinted>2016-11-22T13:55:58Z</cp:lastPrinted>
  <dcterms:created xsi:type="dcterms:W3CDTF">2016-11-21T13:01:03Z</dcterms:created>
  <dcterms:modified xsi:type="dcterms:W3CDTF">2016-12-12T09:00:09Z</dcterms:modified>
</cp:coreProperties>
</file>