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6" r:id="rId2"/>
    <p:sldId id="294" r:id="rId3"/>
    <p:sldId id="271" r:id="rId4"/>
    <p:sldId id="301" r:id="rId5"/>
    <p:sldId id="297" r:id="rId6"/>
    <p:sldId id="292" r:id="rId7"/>
    <p:sldId id="298" r:id="rId8"/>
    <p:sldId id="269" r:id="rId9"/>
    <p:sldId id="303" r:id="rId10"/>
    <p:sldId id="302" r:id="rId11"/>
    <p:sldId id="290" r:id="rId12"/>
    <p:sldId id="272" r:id="rId13"/>
    <p:sldId id="285" r:id="rId14"/>
  </p:sldIdLst>
  <p:sldSz cx="9144000" cy="6858000" type="screen4x3"/>
  <p:notesSz cx="7010400" cy="9296400"/>
  <p:defaultTextStyle>
    <a:defPPr>
      <a:defRPr lang="nb-NO"/>
    </a:defPPr>
    <a:lvl1pPr algn="l" rtl="0" fontAlgn="base">
      <a:spcBef>
        <a:spcPct val="20000"/>
      </a:spcBef>
      <a:spcAft>
        <a:spcPct val="0"/>
      </a:spcAft>
      <a:defRPr sz="2000" kern="1200">
        <a:solidFill>
          <a:srgbClr val="2B376E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000" kern="1200">
        <a:solidFill>
          <a:srgbClr val="2B376E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000" kern="1200">
        <a:solidFill>
          <a:srgbClr val="2B376E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000" kern="1200">
        <a:solidFill>
          <a:srgbClr val="2B376E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000" kern="1200">
        <a:solidFill>
          <a:srgbClr val="2B376E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2B376E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2B376E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2B376E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2B376E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76E"/>
    <a:srgbClr val="569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37347" autoAdjust="0"/>
  </p:normalViewPr>
  <p:slideViewPr>
    <p:cSldViewPr>
      <p:cViewPr>
        <p:scale>
          <a:sx n="50" d="100"/>
          <a:sy n="50" d="100"/>
        </p:scale>
        <p:origin x="3354" y="1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A5E50-AB7D-4CF5-AE82-B2DC2FA65390}" type="datetimeFigureOut">
              <a:rPr lang="nb-NO" smtClean="0"/>
              <a:t>08.05.2017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81795-A2B5-4A9F-8F81-33A5D88E7E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56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81795-A2B5-4A9F-8F81-33A5D88E7E7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757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81795-A2B5-4A9F-8F81-33A5D88E7E7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006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EEX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6625A-69A6-F941-AC68-7792244286F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50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81795-A2B5-4A9F-8F81-33A5D88E7E7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282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81795-A2B5-4A9F-8F81-33A5D88E7E7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7892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000" dirty="0" smtClean="0"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6625A-69A6-F941-AC68-7792244286F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7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81795-A2B5-4A9F-8F81-33A5D88E7E7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09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81795-A2B5-4A9F-8F81-33A5D88E7E7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478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81795-A2B5-4A9F-8F81-33A5D88E7E7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08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81795-A2B5-4A9F-8F81-33A5D88E7E7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3521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81795-A2B5-4A9F-8F81-33A5D88E7E7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0493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81795-A2B5-4A9F-8F81-33A5D88E7E7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448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C1933-3D7E-4BC6-9A89-754FD2C2FEF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7766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59D28-C16A-49BF-96DB-FE30C4759C6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2460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40513" y="115888"/>
            <a:ext cx="2057400" cy="5859462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019800" cy="5859462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1A23C-5CE9-4DC5-8415-00AA90A54BD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5502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9D63C-E0B2-48DC-8EE9-DFD8A12C4D7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2882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8EFD7-510D-4D66-82D1-2C28D0D46C9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1987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68313" y="1254125"/>
            <a:ext cx="4038600" cy="4721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59313" y="1254125"/>
            <a:ext cx="4038600" cy="4721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5603E-A6BE-4F68-9037-F09AD564CC8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8151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515CD-94DC-45B6-A406-6C453FB4F91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500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4AD95-86CA-4AEE-AC82-B0001877731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938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7F131-EFEB-4749-8BF5-DBE9E8F60EC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7117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2C91A-D6A3-493B-91F2-6BF7B5E4FE1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5702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83154-0D72-48E4-A8D6-532A82709E2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2634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54125"/>
            <a:ext cx="8229600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sdf</a:t>
            </a:r>
          </a:p>
          <a:p>
            <a:pPr lvl="1"/>
            <a:r>
              <a:rPr lang="nb-NO" altLang="nb-NO" smtClean="0"/>
              <a:t>asdg</a:t>
            </a:r>
          </a:p>
          <a:p>
            <a:pPr lvl="2"/>
            <a:r>
              <a:rPr lang="nb-NO" altLang="nb-NO" smtClean="0"/>
              <a:t>asdf</a:t>
            </a:r>
          </a:p>
          <a:p>
            <a:pPr lvl="0"/>
            <a:endParaRPr lang="nb-NO" altLang="nb-NO" smtClean="0"/>
          </a:p>
          <a:p>
            <a:pPr lvl="1"/>
            <a:endParaRPr lang="nb-NO" altLang="nb-NO" smtClean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nb-NO" altLang="nb-NO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nb-NO" altLang="nb-NO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C19DF923-69FA-4C63-8C6E-808952F43D34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B376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B376E"/>
          </a:solidFill>
          <a:latin typeface="Lucida 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B376E"/>
          </a:solidFill>
          <a:latin typeface="Lucida 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B376E"/>
          </a:solidFill>
          <a:latin typeface="Lucida 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B376E"/>
          </a:solidFill>
          <a:latin typeface="Lucida San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B376E"/>
          </a:solidFill>
          <a:latin typeface="Lucida San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B376E"/>
          </a:solidFill>
          <a:latin typeface="Lucida San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B376E"/>
          </a:solidFill>
          <a:latin typeface="Lucida San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B376E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Font typeface="Wingdings" pitchFamily="2" charset="2"/>
        <a:buChar char="§"/>
        <a:defRPr sz="2800">
          <a:solidFill>
            <a:srgbClr val="2B376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Font typeface="Lucida Sans" pitchFamily="34" charset="0"/>
        <a:buChar char="–"/>
        <a:defRPr sz="2400">
          <a:solidFill>
            <a:srgbClr val="2B376E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har char="•"/>
        <a:defRPr sz="2000">
          <a:solidFill>
            <a:srgbClr val="2B376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3626" y="2708920"/>
            <a:ext cx="8064500" cy="863600"/>
          </a:xfrm>
        </p:spPr>
        <p:txBody>
          <a:bodyPr/>
          <a:lstStyle/>
          <a:p>
            <a:r>
              <a:rPr lang="nb-NO" altLang="nb-NO" sz="6000" dirty="0"/>
              <a:t>En </a:t>
            </a:r>
            <a:r>
              <a:rPr lang="nb-NO" altLang="nb-NO" sz="6000" dirty="0" err="1"/>
              <a:t>pionér</a:t>
            </a:r>
            <a:r>
              <a:rPr lang="nb-NO" altLang="nb-NO" sz="6000" dirty="0"/>
              <a:t> i </a:t>
            </a:r>
            <a:r>
              <a:rPr lang="nb-NO" altLang="nb-NO" sz="6000" dirty="0" smtClean="0"/>
              <a:t>motvind</a:t>
            </a:r>
            <a:endParaRPr lang="nb-NO" altLang="nb-NO" sz="6000" dirty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500347" y="3501008"/>
            <a:ext cx="8064500" cy="792609"/>
          </a:xfrm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nb-NO" altLang="nb-NO" b="1" dirty="0"/>
              <a:t>Kan EUs kvotesystem reddes</a:t>
            </a:r>
            <a:r>
              <a:rPr lang="nb-NO" altLang="nb-NO" b="1" dirty="0" smtClean="0"/>
              <a:t>?</a:t>
            </a:r>
            <a:endParaRPr lang="nb-NO" altLang="nb-NO" b="1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533626" y="4687973"/>
            <a:ext cx="8064500" cy="154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altLang="nb-NO" sz="1800" dirty="0" smtClean="0">
                <a:solidFill>
                  <a:srgbClr val="2B376E"/>
                </a:solidFill>
                <a:latin typeface="Lucida Sans" pitchFamily="34" charset="0"/>
              </a:rPr>
              <a:t>Torbjørg </a:t>
            </a:r>
            <a:r>
              <a:rPr lang="nb-NO" altLang="nb-NO" sz="1800" dirty="0" smtClean="0">
                <a:solidFill>
                  <a:srgbClr val="2B376E"/>
                </a:solidFill>
                <a:latin typeface="Lucida Sans" pitchFamily="34" charset="0"/>
              </a:rPr>
              <a:t>Jevnaker og Jørgen </a:t>
            </a:r>
            <a:r>
              <a:rPr lang="nb-NO" altLang="nb-NO" sz="1800" dirty="0" err="1" smtClean="0">
                <a:solidFill>
                  <a:srgbClr val="2B376E"/>
                </a:solidFill>
                <a:latin typeface="Lucida Sans" pitchFamily="34" charset="0"/>
              </a:rPr>
              <a:t>Wettestad</a:t>
            </a:r>
            <a:endParaRPr lang="nb-NO" altLang="nb-NO" sz="1800" dirty="0" smtClean="0">
              <a:solidFill>
                <a:srgbClr val="2B376E"/>
              </a:solidFill>
              <a:latin typeface="Lucida Sans" pitchFamily="34" charset="0"/>
            </a:endParaRPr>
          </a:p>
          <a:p>
            <a:endParaRPr lang="nb-NO" altLang="nb-NO" sz="1800" dirty="0" smtClean="0">
              <a:solidFill>
                <a:srgbClr val="2B376E"/>
              </a:solidFill>
              <a:latin typeface="Lucida Sans" pitchFamily="34" charset="0"/>
            </a:endParaRPr>
          </a:p>
          <a:p>
            <a:r>
              <a:rPr lang="nb-NO" altLang="nb-NO" sz="1800" dirty="0" smtClean="0">
                <a:solidFill>
                  <a:srgbClr val="2B376E"/>
                </a:solidFill>
                <a:latin typeface="Lucida Sans" pitchFamily="34" charset="0"/>
              </a:rPr>
              <a:t>ETS DIFFUSION</a:t>
            </a:r>
          </a:p>
          <a:p>
            <a:r>
              <a:rPr lang="nb-NO" altLang="nb-NO" sz="1800" dirty="0" smtClean="0">
                <a:solidFill>
                  <a:srgbClr val="2B376E"/>
                </a:solidFill>
                <a:latin typeface="Lucida Sans" pitchFamily="34" charset="0"/>
              </a:rPr>
              <a:t>Litteraturhuset, 10.mai 2017</a:t>
            </a:r>
            <a:endParaRPr lang="nb-NO" altLang="nb-NO" sz="1800" dirty="0">
              <a:solidFill>
                <a:srgbClr val="2B376E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pPr algn="ctr"/>
            <a:r>
              <a:rPr lang="nb-NO" dirty="0" smtClean="0"/>
              <a:t>EKSTRA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241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908720"/>
            <a:ext cx="7671990" cy="4721225"/>
          </a:xfrm>
        </p:spPr>
      </p:pic>
    </p:spTree>
    <p:extLst>
      <p:ext uri="{BB962C8B-B14F-4D97-AF65-F5344CB8AC3E}">
        <p14:creationId xmlns:p14="http://schemas.microsoft.com/office/powerpoint/2010/main" val="2830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Redningsaksjon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312" y="1254125"/>
            <a:ext cx="8675687" cy="4721225"/>
          </a:xfrm>
        </p:spPr>
        <p:txBody>
          <a:bodyPr/>
          <a:lstStyle/>
          <a:p>
            <a:r>
              <a:rPr lang="nb-NO" dirty="0" smtClean="0"/>
              <a:t>Midlertidig utsettelse av auksjoner (‘</a:t>
            </a:r>
            <a:r>
              <a:rPr lang="nb-NO" dirty="0" err="1" smtClean="0"/>
              <a:t>backloading</a:t>
            </a:r>
            <a:r>
              <a:rPr lang="nb-NO" dirty="0" smtClean="0"/>
              <a:t>’)</a:t>
            </a:r>
          </a:p>
          <a:p>
            <a:endParaRPr lang="nb-NO" dirty="0" smtClean="0"/>
          </a:p>
          <a:p>
            <a:r>
              <a:rPr lang="nb-NO" dirty="0" smtClean="0"/>
              <a:t>Strukturell reform: 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   </a:t>
            </a:r>
            <a:r>
              <a:rPr lang="nb-NO" u="sng" dirty="0" err="1" smtClean="0">
                <a:solidFill>
                  <a:srgbClr val="FF0000"/>
                </a:solidFill>
              </a:rPr>
              <a:t>M</a:t>
            </a:r>
            <a:r>
              <a:rPr lang="nb-NO" u="sng" dirty="0" err="1" smtClean="0"/>
              <a:t>arkeds</a:t>
            </a:r>
            <a:r>
              <a:rPr lang="nb-NO" u="sng" dirty="0" err="1" smtClean="0">
                <a:solidFill>
                  <a:srgbClr val="FF0000"/>
                </a:solidFill>
              </a:rPr>
              <a:t>S</a:t>
            </a:r>
            <a:r>
              <a:rPr lang="nb-NO" u="sng" dirty="0" err="1" smtClean="0"/>
              <a:t>tabilitets</a:t>
            </a:r>
            <a:r>
              <a:rPr lang="nb-NO" u="sng" dirty="0" err="1" smtClean="0">
                <a:solidFill>
                  <a:srgbClr val="FF0000"/>
                </a:solidFill>
              </a:rPr>
              <a:t>R</a:t>
            </a:r>
            <a:r>
              <a:rPr lang="nb-NO" u="sng" dirty="0" err="1" smtClean="0"/>
              <a:t>eserve</a:t>
            </a:r>
            <a:endParaRPr lang="nb-NO" u="sng" dirty="0" smtClean="0"/>
          </a:p>
          <a:p>
            <a:pPr marL="457200" lvl="1" indent="0">
              <a:buNone/>
            </a:pPr>
            <a:r>
              <a:rPr lang="nb-NO" dirty="0" smtClean="0"/>
              <a:t>Automatisk regulering antall kvoter når markedet er i ubalanse f.o.m. 2019</a:t>
            </a:r>
          </a:p>
          <a:p>
            <a:pPr marL="457200" lvl="1" indent="0">
              <a:buNone/>
            </a:pPr>
            <a:r>
              <a:rPr lang="nb-NO" dirty="0" smtClean="0"/>
              <a:t>&gt;833 mill. kvoter: 12% trekkes inn årlig</a:t>
            </a:r>
          </a:p>
          <a:p>
            <a:pPr marL="457200" lvl="1" indent="0">
              <a:buNone/>
            </a:pPr>
            <a:r>
              <a:rPr lang="nb-NO" dirty="0" smtClean="0"/>
              <a:t>&lt;400 mill.: frigir 100 mill. årlig</a:t>
            </a:r>
          </a:p>
        </p:txBody>
      </p:sp>
    </p:spTree>
    <p:extLst>
      <p:ext uri="{BB962C8B-B14F-4D97-AF65-F5344CB8AC3E}">
        <p14:creationId xmlns:p14="http://schemas.microsoft.com/office/powerpoint/2010/main" val="17672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750" y="1773238"/>
            <a:ext cx="3960242" cy="3527970"/>
          </a:xfrm>
        </p:spPr>
        <p:txBody>
          <a:bodyPr/>
          <a:lstStyle/>
          <a:p>
            <a:pPr algn="ctr"/>
            <a:r>
              <a:rPr lang="nb-NO" altLang="nb-NO" sz="19900" dirty="0" smtClean="0"/>
              <a:t>JA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526575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…men ikke lett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6093296"/>
            <a:ext cx="504176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Holdes flytende vs. reisedyktig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7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36712"/>
            <a:ext cx="4101745" cy="2937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143" y="705281"/>
            <a:ext cx="4464496" cy="3472248"/>
          </a:xfrm>
          <a:prstGeom prst="rect">
            <a:avLst/>
          </a:prstGeom>
        </p:spPr>
      </p:pic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67544" y="4398656"/>
            <a:ext cx="8229600" cy="758536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Høyt under taket		Gamle </a:t>
            </a:r>
            <a:r>
              <a:rPr lang="nb-NO" dirty="0" smtClean="0"/>
              <a:t>synder</a:t>
            </a:r>
          </a:p>
        </p:txBody>
      </p:sp>
    </p:spTree>
    <p:extLst>
      <p:ext uri="{BB962C8B-B14F-4D97-AF65-F5344CB8AC3E}">
        <p14:creationId xmlns:p14="http://schemas.microsoft.com/office/powerpoint/2010/main" val="25770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2" y="115888"/>
            <a:ext cx="8568183" cy="1143000"/>
          </a:xfrm>
        </p:spPr>
        <p:txBody>
          <a:bodyPr/>
          <a:lstStyle/>
          <a:p>
            <a:r>
              <a:rPr lang="nb-NO" dirty="0" smtClean="0"/>
              <a:t>Omkamp</a:t>
            </a:r>
            <a:endParaRPr lang="nb-NO" sz="1800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i="1" dirty="0" err="1" smtClean="0">
                <a:solidFill>
                  <a:srgbClr val="FF0000"/>
                </a:solidFill>
              </a:rPr>
              <a:t>X</a:t>
            </a:r>
            <a:r>
              <a:rPr lang="nb-NO" dirty="0" smtClean="0"/>
              <a:t>  </a:t>
            </a:r>
            <a:r>
              <a:rPr lang="nb-NO" dirty="0" smtClean="0"/>
              <a:t>Forsøk på å øke LRF </a:t>
            </a:r>
            <a:r>
              <a:rPr lang="nb-NO" i="1" dirty="0" smtClean="0"/>
              <a:t>– mislyktes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 smtClean="0">
                <a:solidFill>
                  <a:srgbClr val="00B050"/>
                </a:solidFill>
              </a:rPr>
              <a:t> </a:t>
            </a:r>
            <a:r>
              <a:rPr lang="nb-NO" dirty="0" smtClean="0"/>
              <a:t>Økt inndragning i MSR</a:t>
            </a:r>
          </a:p>
          <a:p>
            <a:pPr marL="0" indent="0">
              <a:buNone/>
            </a:pPr>
            <a:r>
              <a:rPr lang="nb-NO" sz="2400" dirty="0" smtClean="0"/>
              <a:t>	24</a:t>
            </a:r>
            <a:r>
              <a:rPr lang="nb-NO" sz="2400" dirty="0"/>
              <a:t>% </a:t>
            </a:r>
            <a:r>
              <a:rPr lang="nb-NO" sz="2400" dirty="0" smtClean="0"/>
              <a:t>(før 12%) </a:t>
            </a:r>
            <a:r>
              <a:rPr lang="nb-NO" sz="2400" dirty="0" smtClean="0"/>
              <a:t>i </a:t>
            </a:r>
            <a:r>
              <a:rPr lang="nb-NO" sz="2400" dirty="0"/>
              <a:t>2019-2022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Råd og Parlament må bli enige:</a:t>
            </a:r>
          </a:p>
          <a:p>
            <a:pPr lvl="1"/>
            <a:r>
              <a:rPr lang="nb-NO" sz="2000" dirty="0" smtClean="0"/>
              <a:t>Redusere auksjonsandel dersom ikke nok gratiskvoter</a:t>
            </a:r>
          </a:p>
          <a:p>
            <a:pPr lvl="1"/>
            <a:r>
              <a:rPr lang="nb-NO" sz="2000" dirty="0" smtClean="0"/>
              <a:t>Slette kvoter fra MSR-beholdning</a:t>
            </a:r>
          </a:p>
          <a:p>
            <a:pPr lvl="1"/>
            <a:r>
              <a:rPr lang="nb-NO" sz="2000" dirty="0" smtClean="0"/>
              <a:t>Kompensasjon indirekte </a:t>
            </a:r>
            <a:r>
              <a:rPr lang="nb-NO" sz="2000" dirty="0" smtClean="0"/>
              <a:t>karbonkostnader</a:t>
            </a:r>
            <a:endParaRPr lang="nb-NO" sz="2000" dirty="0" smtClean="0"/>
          </a:p>
        </p:txBody>
      </p:sp>
    </p:spTree>
    <p:extLst>
      <p:ext uri="{BB962C8B-B14F-4D97-AF65-F5344CB8AC3E}">
        <p14:creationId xmlns:p14="http://schemas.microsoft.com/office/powerpoint/2010/main" val="24160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Lang sikt: Styrer mot balanse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Dobbeljafs MSR </a:t>
            </a:r>
            <a:r>
              <a:rPr lang="nb-NO" dirty="0" smtClean="0">
                <a:sym typeface="Wingdings" panose="05000000000000000000" pitchFamily="2" charset="2"/>
              </a:rPr>
              <a:t> 1,3 mrd. kvoter fjernes</a:t>
            </a:r>
          </a:p>
          <a:p>
            <a:r>
              <a:rPr lang="nb-NO" dirty="0" smtClean="0">
                <a:sym typeface="Wingdings" panose="05000000000000000000" pitchFamily="2" charset="2"/>
              </a:rPr>
              <a:t>Oppjusterte anslag for pris i 2030</a:t>
            </a:r>
          </a:p>
          <a:p>
            <a:pPr lvl="1"/>
            <a:r>
              <a:rPr lang="nb-NO" dirty="0" smtClean="0">
                <a:sym typeface="Wingdings" panose="05000000000000000000" pitchFamily="2" charset="2"/>
              </a:rPr>
              <a:t>2020: €15-19</a:t>
            </a:r>
          </a:p>
          <a:p>
            <a:pPr lvl="1"/>
            <a:r>
              <a:rPr lang="nb-NO" dirty="0" smtClean="0">
                <a:sym typeface="Wingdings" panose="05000000000000000000" pitchFamily="2" charset="2"/>
              </a:rPr>
              <a:t>2030: €25-30</a:t>
            </a:r>
          </a:p>
          <a:p>
            <a:r>
              <a:rPr lang="nb-NO" dirty="0" smtClean="0">
                <a:sym typeface="Wingdings" panose="05000000000000000000" pitchFamily="2" charset="2"/>
              </a:rPr>
              <a:t>Samspill med andre virkemidler må håndteres – fortsatt politisk usikkerhet</a:t>
            </a:r>
          </a:p>
          <a:p>
            <a:pPr lvl="1"/>
            <a:r>
              <a:rPr lang="nb-NO" dirty="0" smtClean="0">
                <a:sym typeface="Wingdings" panose="05000000000000000000" pitchFamily="2" charset="2"/>
              </a:rPr>
              <a:t>Fornybar</a:t>
            </a:r>
          </a:p>
          <a:p>
            <a:pPr lvl="1"/>
            <a:r>
              <a:rPr lang="nb-NO" dirty="0" smtClean="0">
                <a:sym typeface="Wingdings" panose="05000000000000000000" pitchFamily="2" charset="2"/>
              </a:rPr>
              <a:t>Energieffektivisering</a:t>
            </a:r>
          </a:p>
        </p:txBody>
      </p:sp>
    </p:spTree>
    <p:extLst>
      <p:ext uri="{BB962C8B-B14F-4D97-AF65-F5344CB8AC3E}">
        <p14:creationId xmlns:p14="http://schemas.microsoft.com/office/powerpoint/2010/main" val="41225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313" y="687388"/>
            <a:ext cx="8229600" cy="46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Kort sikt: Usikkerhet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>
                <a:sym typeface="Wingdings" panose="05000000000000000000" pitchFamily="2" charset="2"/>
              </a:rPr>
              <a:t>Brexit</a:t>
            </a:r>
            <a:endParaRPr lang="nb-NO" dirty="0" smtClean="0">
              <a:sym typeface="Wingdings" panose="05000000000000000000" pitchFamily="2" charset="2"/>
            </a:endParaRPr>
          </a:p>
          <a:p>
            <a:r>
              <a:rPr lang="nb-NO" dirty="0" smtClean="0">
                <a:sym typeface="Wingdings" panose="05000000000000000000" pitchFamily="2" charset="2"/>
              </a:rPr>
              <a:t>Råvarepriser (kull, gass)</a:t>
            </a:r>
          </a:p>
          <a:p>
            <a:r>
              <a:rPr lang="nb-NO" dirty="0" smtClean="0"/>
              <a:t>Omlegging i kraftsektor</a:t>
            </a:r>
          </a:p>
          <a:p>
            <a:pPr lvl="1"/>
            <a:r>
              <a:rPr lang="nb-NO" dirty="0" smtClean="0"/>
              <a:t>Lavere </a:t>
            </a:r>
            <a:r>
              <a:rPr lang="nb-NO" dirty="0" smtClean="0"/>
              <a:t>kvoteetterspørsel </a:t>
            </a:r>
            <a:r>
              <a:rPr lang="nb-NO" dirty="0" err="1" smtClean="0"/>
              <a:t>pga</a:t>
            </a:r>
            <a:r>
              <a:rPr lang="nb-NO" dirty="0" smtClean="0"/>
              <a:t> fornybar</a:t>
            </a:r>
          </a:p>
          <a:p>
            <a:pPr lvl="1"/>
            <a:r>
              <a:rPr lang="nb-NO" dirty="0" smtClean="0"/>
              <a:t>Endringer i selskapsflora</a:t>
            </a:r>
          </a:p>
          <a:p>
            <a:pPr marL="0" indent="0">
              <a:buNone/>
            </a:pPr>
            <a:r>
              <a:rPr lang="nb-NO" dirty="0" smtClean="0">
                <a:sym typeface="Wingdings" panose="05000000000000000000" pitchFamily="2" charset="2"/>
              </a:rPr>
              <a:t></a:t>
            </a:r>
            <a:r>
              <a:rPr lang="nb-NO" dirty="0" smtClean="0"/>
              <a:t>Risiko på kort </a:t>
            </a:r>
            <a:r>
              <a:rPr lang="nb-NO" dirty="0" smtClean="0"/>
              <a:t>sikt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265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773238"/>
            <a:ext cx="9144000" cy="3527970"/>
          </a:xfrm>
        </p:spPr>
        <p:txBody>
          <a:bodyPr/>
          <a:lstStyle/>
          <a:p>
            <a:pPr algn="ctr"/>
            <a:r>
              <a:rPr lang="nb-NO" altLang="nb-NO" sz="3600" dirty="0" smtClean="0"/>
              <a:t>Holdes flytende</a:t>
            </a:r>
            <a:br>
              <a:rPr lang="nb-NO" altLang="nb-NO" sz="3600" dirty="0" smtClean="0"/>
            </a:br>
            <a:r>
              <a:rPr lang="nb-NO" altLang="nb-NO" sz="3600" dirty="0" smtClean="0"/>
              <a:t/>
            </a:r>
            <a:br>
              <a:rPr lang="nb-NO" altLang="nb-NO" sz="3600" dirty="0" smtClean="0"/>
            </a:br>
            <a:r>
              <a:rPr lang="nb-NO" altLang="nb-NO" sz="3600" dirty="0" smtClean="0"/>
              <a:t>Bill. </a:t>
            </a:r>
            <a:r>
              <a:rPr lang="nb-NO" altLang="nb-NO" sz="3600" dirty="0" err="1" smtClean="0"/>
              <a:t>mrk</a:t>
            </a:r>
            <a:r>
              <a:rPr lang="nb-NO" altLang="nb-NO" sz="3600" dirty="0" smtClean="0"/>
              <a:t>: Gode </a:t>
            </a:r>
            <a:r>
              <a:rPr lang="nb-NO" altLang="nb-NO" sz="3600" dirty="0" err="1" smtClean="0"/>
              <a:t>reisevenner</a:t>
            </a:r>
            <a:endParaRPr lang="nb-NO" altLang="nb-NO" sz="3600" dirty="0" smtClean="0"/>
          </a:p>
        </p:txBody>
      </p:sp>
    </p:spTree>
    <p:extLst>
      <p:ext uri="{BB962C8B-B14F-4D97-AF65-F5344CB8AC3E}">
        <p14:creationId xmlns:p14="http://schemas.microsoft.com/office/powerpoint/2010/main" val="20102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37" y="1387926"/>
            <a:ext cx="3103152" cy="47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mitpressjournals.org/na101/home/literatum/publisher/mit/journals/content/glep/2017/glep.2017.17.issue-2/glep.2017.17.issue-2/20170502/glep.2017.17.issue-2.largecov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312368" cy="47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996456"/>
              </p:ext>
            </p:extLst>
          </p:nvPr>
        </p:nvGraphicFramePr>
        <p:xfrm>
          <a:off x="4716016" y="3845781"/>
          <a:ext cx="3312368" cy="862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Bitmap Image" r:id="rId7" imgW="9934560" imgH="2590920" progId="Paint.Picture">
                  <p:embed/>
                </p:oleObj>
              </mc:Choice>
              <mc:Fallback>
                <p:oleObj name="Bitmap Image" r:id="rId7" imgW="9934560" imgH="2590920" progId="Paint.Picture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6016" y="3845781"/>
                        <a:ext cx="3312368" cy="862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07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t-mal">
  <a:themeElements>
    <a:clrScheme name="FNI-m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NI-mal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000" b="0" i="0" u="none" strike="noStrike" cap="none" normalizeH="0" baseline="0" smtClean="0">
            <a:ln>
              <a:noFill/>
            </a:ln>
            <a:solidFill>
              <a:srgbClr val="2B376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43000" marR="0" indent="-228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000" b="0" i="0" u="none" strike="noStrike" cap="none" normalizeH="0" baseline="0" smtClean="0">
            <a:ln>
              <a:noFill/>
            </a:ln>
            <a:solidFill>
              <a:srgbClr val="2B376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NI-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NI-m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NI-m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NI-m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NI-m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NI-m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NI-m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NI-m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NI-m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NI-m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NI-m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NI-m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Powerpt-mal</Template>
  <TotalTime>2884</TotalTime>
  <Words>175</Words>
  <Application>Microsoft Office PowerPoint</Application>
  <PresentationFormat>On-screen Show (4:3)</PresentationFormat>
  <Paragraphs>57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Lucida Sans</vt:lpstr>
      <vt:lpstr>Wingdings</vt:lpstr>
      <vt:lpstr>ヒラギノ角ゴ Pro W3</vt:lpstr>
      <vt:lpstr>Powerpt-mal</vt:lpstr>
      <vt:lpstr>Bitmap Image</vt:lpstr>
      <vt:lpstr>En pionér i motvind</vt:lpstr>
      <vt:lpstr>JA</vt:lpstr>
      <vt:lpstr>PowerPoint Presentation</vt:lpstr>
      <vt:lpstr>Omkamp</vt:lpstr>
      <vt:lpstr>Lang sikt: Styrer mot balanse</vt:lpstr>
      <vt:lpstr>PowerPoint Presentation</vt:lpstr>
      <vt:lpstr>Kort sikt: Usikkerhet</vt:lpstr>
      <vt:lpstr>Holdes flytende  Bill. mrk: Gode reisevenner</vt:lpstr>
      <vt:lpstr>PowerPoint Presentation</vt:lpstr>
      <vt:lpstr>EKSTRA</vt:lpstr>
      <vt:lpstr>PowerPoint Presentation</vt:lpstr>
      <vt:lpstr>PowerPoint Presentation</vt:lpstr>
      <vt:lpstr>Redningsaksjon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Klimakvotene spres</dc:title>
  <dc:creator>Jørgen Wettestad</dc:creator>
  <cp:lastModifiedBy>Torbjørg Jevnaker</cp:lastModifiedBy>
  <cp:revision>89</cp:revision>
  <cp:lastPrinted>2017-04-28T13:07:01Z</cp:lastPrinted>
  <dcterms:created xsi:type="dcterms:W3CDTF">2017-04-28T06:58:19Z</dcterms:created>
  <dcterms:modified xsi:type="dcterms:W3CDTF">2017-05-09T09:08:35Z</dcterms:modified>
</cp:coreProperties>
</file>