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0" r:id="rId3"/>
    <p:sldId id="265" r:id="rId4"/>
    <p:sldId id="266" r:id="rId5"/>
    <p:sldId id="267" r:id="rId6"/>
    <p:sldId id="268" r:id="rId7"/>
    <p:sldId id="264" r:id="rId8"/>
  </p:sldIdLst>
  <p:sldSz cx="24382413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0A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6" autoAdjust="0"/>
    <p:restoredTop sz="94660"/>
  </p:normalViewPr>
  <p:slideViewPr>
    <p:cSldViewPr snapToGrid="0">
      <p:cViewPr varScale="1">
        <p:scale>
          <a:sx n="67" d="100"/>
          <a:sy n="67" d="100"/>
        </p:scale>
        <p:origin x="68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4E8594-B703-4FC6-A2AC-DBCC302550D6}" type="datetimeFigureOut">
              <a:rPr lang="nb-NO" smtClean="0"/>
              <a:t>09.05.2017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3ED93-9210-4BB5-B71B-A6894A6562B7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61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91435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828709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2743063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3657417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4571771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6126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400480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4834" algn="l" defTabSz="1828709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bilde 9"/>
          <p:cNvSpPr>
            <a:spLocks noGrp="1"/>
          </p:cNvSpPr>
          <p:nvPr>
            <p:ph type="pic" sz="quarter" idx="13" hasCustomPrompt="1"/>
          </p:nvPr>
        </p:nvSpPr>
        <p:spPr>
          <a:xfrm>
            <a:off x="-1" y="0"/>
            <a:ext cx="24382413" cy="13716000"/>
          </a:xfrm>
          <a:solidFill>
            <a:schemeClr val="tx1">
              <a:lumMod val="65000"/>
              <a:lumOff val="35000"/>
            </a:schemeClr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  <a:sym typeface="Wingdings" panose="05000000000000000000" pitchFamily="2" charset="2"/>
              </a:defRPr>
            </a:lvl1pPr>
          </a:lstStyle>
          <a:p>
            <a:r>
              <a:rPr lang="nb-NO" dirty="0"/>
              <a:t>Sett inn bilde via toppmenyen "Sett inn"  "Bilder"</a:t>
            </a:r>
          </a:p>
        </p:txBody>
      </p:sp>
      <p:sp>
        <p:nvSpPr>
          <p:cNvPr id="7" name="Plassholder for tekst 6"/>
          <p:cNvSpPr>
            <a:spLocks noGrp="1"/>
          </p:cNvSpPr>
          <p:nvPr>
            <p:ph type="body" sz="quarter" idx="14" hasCustomPrompt="1"/>
          </p:nvPr>
        </p:nvSpPr>
        <p:spPr>
          <a:xfrm>
            <a:off x="7706839" y="6117335"/>
            <a:ext cx="8260097" cy="1481331"/>
          </a:xfr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 marL="61177" indent="0">
              <a:buNone/>
              <a:defRPr/>
            </a:lvl1pPr>
          </a:lstStyle>
          <a:p>
            <a:pPr lvl="0"/>
            <a:r>
              <a:rPr lang="nb-NO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286750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699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2355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/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263907" cy="1905004"/>
          </a:xfrm>
          <a:prstGeom prst="rect">
            <a:avLst/>
          </a:prstGeom>
        </p:spPr>
      </p:pic>
      <p:sp>
        <p:nvSpPr>
          <p:cNvPr id="12" name="Rektangel 11"/>
          <p:cNvSpPr/>
          <p:nvPr userDrawn="1"/>
        </p:nvSpPr>
        <p:spPr>
          <a:xfrm>
            <a:off x="1674208" y="9631204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13" name="Rektangel 12"/>
          <p:cNvSpPr/>
          <p:nvPr userDrawn="1"/>
        </p:nvSpPr>
        <p:spPr>
          <a:xfrm>
            <a:off x="1674209" y="12187523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74209" y="3556251"/>
            <a:ext cx="19676460" cy="5262979"/>
          </a:xfrm>
        </p:spPr>
        <p:txBody>
          <a:bodyPr anchor="b">
            <a:normAutofit/>
          </a:bodyPr>
          <a:lstStyle>
            <a:lvl1pPr algn="l">
              <a:defRPr sz="95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4209" y="9976052"/>
            <a:ext cx="19676460" cy="1846659"/>
          </a:xfrm>
        </p:spPr>
        <p:txBody>
          <a:bodyPr>
            <a:normAutofit/>
          </a:bodyPr>
          <a:lstStyle>
            <a:lvl1pPr marL="0" indent="0" algn="l">
              <a:buNone/>
              <a:defRPr sz="4000" b="0">
                <a:solidFill>
                  <a:schemeClr val="bg1"/>
                </a:solidFill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272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14" name="Bild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0158"/>
            <a:ext cx="3532639" cy="1005842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1674209" y="12187523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13" name="Rektangel 12"/>
          <p:cNvSpPr/>
          <p:nvPr userDrawn="1"/>
        </p:nvSpPr>
        <p:spPr>
          <a:xfrm>
            <a:off x="1674208" y="1188149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8D9C2E-B77A-44FA-9106-0E0ACB6DE69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1" name="Title 1"/>
          <p:cNvSpPr>
            <a:spLocks noGrp="1"/>
          </p:cNvSpPr>
          <p:nvPr>
            <p:ph type="ctrTitle" hasCustomPrompt="1"/>
          </p:nvPr>
        </p:nvSpPr>
        <p:spPr>
          <a:xfrm>
            <a:off x="1674209" y="3556251"/>
            <a:ext cx="19676460" cy="5262979"/>
          </a:xfrm>
        </p:spPr>
        <p:txBody>
          <a:bodyPr anchor="b">
            <a:normAutofit/>
          </a:bodyPr>
          <a:lstStyle>
            <a:lvl1pPr algn="l">
              <a:defRPr sz="9500">
                <a:solidFill>
                  <a:schemeClr val="bg1"/>
                </a:solidFill>
              </a:defRPr>
            </a:lvl1pPr>
          </a:lstStyle>
          <a:p>
            <a:r>
              <a:rPr lang="nb-NO" dirty="0"/>
              <a:t>Klikk for å </a:t>
            </a:r>
            <a:br>
              <a:rPr lang="nb-NO" dirty="0"/>
            </a:br>
            <a:r>
              <a:rPr lang="nb-NO" dirty="0"/>
              <a:t>redigere tittelstil</a:t>
            </a:r>
            <a:endParaRPr lang="en-US" dirty="0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4209" y="9976052"/>
            <a:ext cx="19676460" cy="1846659"/>
          </a:xfrm>
        </p:spPr>
        <p:txBody>
          <a:bodyPr>
            <a:normAutofit/>
          </a:bodyPr>
          <a:lstStyle>
            <a:lvl1pPr marL="0" indent="0" algn="l">
              <a:buNone/>
              <a:defRPr sz="4000" b="0">
                <a:solidFill>
                  <a:schemeClr val="bg1"/>
                </a:solidFill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nb-NO" dirty="0"/>
              <a:t>Klikk for å redigere </a:t>
            </a:r>
            <a:br>
              <a:rPr lang="nb-NO" dirty="0"/>
            </a:br>
            <a:r>
              <a:rPr lang="nb-NO" dirty="0"/>
              <a:t>undertittelstil i malen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8076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loverskrift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solidFill>
            <a:srgbClr val="A0A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1"/>
              </a:solidFill>
            </a:endParaRPr>
          </a:p>
        </p:txBody>
      </p:sp>
      <p:sp>
        <p:nvSpPr>
          <p:cNvPr id="14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-1" y="0"/>
            <a:ext cx="24382413" cy="7380922"/>
          </a:xfrm>
          <a:solidFill>
            <a:schemeClr val="tx1">
              <a:lumMod val="65000"/>
              <a:lumOff val="35000"/>
            </a:schemeClr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1674209" y="12187523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88D9C2E-B77A-44FA-9106-0E0ACB6DE698}" type="slidenum">
              <a:rPr lang="nb-NO" smtClean="0"/>
              <a:pPr/>
              <a:t>‹#›</a:t>
            </a:fld>
            <a:endParaRPr lang="nb-NO"/>
          </a:p>
        </p:txBody>
      </p:sp>
      <p:sp>
        <p:nvSpPr>
          <p:cNvPr id="12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674209" y="10418173"/>
            <a:ext cx="19676460" cy="1231106"/>
          </a:xfrm>
        </p:spPr>
        <p:txBody>
          <a:bodyPr>
            <a:normAutofit/>
          </a:bodyPr>
          <a:lstStyle>
            <a:lvl1pPr marL="0" indent="0" algn="l">
              <a:buNone/>
              <a:defRPr sz="4000" b="0">
                <a:solidFill>
                  <a:schemeClr val="bg1"/>
                </a:solidFill>
              </a:defRPr>
            </a:lvl1pPr>
            <a:lvl2pPr marL="914354" indent="0" algn="ctr">
              <a:buNone/>
              <a:defRPr sz="4000"/>
            </a:lvl2pPr>
            <a:lvl3pPr marL="1828709" indent="0" algn="ctr">
              <a:buNone/>
              <a:defRPr sz="3600"/>
            </a:lvl3pPr>
            <a:lvl4pPr marL="2743063" indent="0" algn="ctr">
              <a:buNone/>
              <a:defRPr sz="3200"/>
            </a:lvl4pPr>
            <a:lvl5pPr marL="3657417" indent="0" algn="ctr">
              <a:buNone/>
              <a:defRPr sz="3200"/>
            </a:lvl5pPr>
            <a:lvl6pPr marL="4571771" indent="0" algn="ctr">
              <a:buNone/>
              <a:defRPr sz="3200"/>
            </a:lvl6pPr>
            <a:lvl7pPr marL="5486126" indent="0" algn="ctr">
              <a:buNone/>
              <a:defRPr sz="3200"/>
            </a:lvl7pPr>
            <a:lvl8pPr marL="6400480" indent="0" algn="ctr">
              <a:buNone/>
              <a:defRPr sz="3200"/>
            </a:lvl8pPr>
            <a:lvl9pPr marL="7314834" indent="0" algn="ctr">
              <a:buNone/>
              <a:defRPr sz="3200"/>
            </a:lvl9pPr>
          </a:lstStyle>
          <a:p>
            <a:r>
              <a:rPr lang="nb-NO" dirty="0"/>
              <a:t>Klikk for å redigere undertittelstil i malen</a:t>
            </a:r>
            <a:br>
              <a:rPr lang="nb-NO" dirty="0"/>
            </a:br>
            <a:endParaRPr lang="en-US" dirty="0"/>
          </a:p>
        </p:txBody>
      </p:sp>
      <p:pic>
        <p:nvPicPr>
          <p:cNvPr id="15" name="Bilde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0158"/>
            <a:ext cx="3532639" cy="1005842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1674209" y="7665068"/>
            <a:ext cx="19676460" cy="2077492"/>
          </a:xfrm>
        </p:spPr>
        <p:txBody>
          <a:bodyPr anchor="t" anchorCtr="0">
            <a:normAutofit/>
          </a:bodyPr>
          <a:lstStyle>
            <a:lvl1pPr algn="l">
              <a:defRPr sz="75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244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60071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(høy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12637579" y="3285936"/>
            <a:ext cx="11744834" cy="8919590"/>
          </a:xfrm>
          <a:solidFill>
            <a:schemeClr val="accent1"/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1672128" y="3163330"/>
            <a:ext cx="10068543" cy="904219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99214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20" userDrawn="1">
          <p15:clr>
            <a:srgbClr val="FBAE40"/>
          </p15:clr>
        </p15:guide>
        <p15:guide id="2" pos="7679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 og bilde (venst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0" y="3285936"/>
            <a:ext cx="11744834" cy="8919590"/>
          </a:xfrm>
          <a:solidFill>
            <a:schemeClr val="accent1"/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2637579" y="3163330"/>
            <a:ext cx="10068543" cy="9042196"/>
          </a:xfrm>
        </p:spPr>
        <p:txBody>
          <a:bodyPr>
            <a:normAutofit/>
          </a:bodyPr>
          <a:lstStyle>
            <a:lvl1pPr>
              <a:defRPr sz="4000"/>
            </a:lvl1pPr>
            <a:lvl2pPr>
              <a:defRPr sz="4000"/>
            </a:lvl2pPr>
            <a:lvl3pPr>
              <a:defRPr sz="3400"/>
            </a:lvl3pPr>
            <a:lvl4pPr>
              <a:defRPr sz="3000"/>
            </a:lvl4pPr>
            <a:lvl5pPr>
              <a:defRPr sz="2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51106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9"/>
          <p:cNvSpPr>
            <a:spLocks noGrp="1"/>
          </p:cNvSpPr>
          <p:nvPr>
            <p:ph type="pic" sz="quarter" idx="13"/>
          </p:nvPr>
        </p:nvSpPr>
        <p:spPr>
          <a:xfrm>
            <a:off x="-1" y="3285936"/>
            <a:ext cx="24382413" cy="8919590"/>
          </a:xfrm>
          <a:solidFill>
            <a:schemeClr val="accent1"/>
          </a:solidFill>
        </p:spPr>
        <p:txBody>
          <a:bodyPr tIns="720000">
            <a:normAutofit/>
          </a:bodyPr>
          <a:lstStyle>
            <a:lvl1pPr marL="0" indent="0" algn="ctr">
              <a:buNone/>
              <a:defRPr sz="3500" i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00974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20">
          <p15:clr>
            <a:srgbClr val="FBAE40"/>
          </p15:clr>
        </p15:guide>
        <p15:guide id="2" pos="7679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inf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ktangel 9"/>
          <p:cNvSpPr/>
          <p:nvPr userDrawn="1"/>
        </p:nvSpPr>
        <p:spPr>
          <a:xfrm>
            <a:off x="0" y="0"/>
            <a:ext cx="24382413" cy="13716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dirty="0">
              <a:solidFill>
                <a:schemeClr val="bg1"/>
              </a:solidFill>
            </a:endParaRPr>
          </a:p>
        </p:txBody>
      </p:sp>
      <p:pic>
        <p:nvPicPr>
          <p:cNvPr id="2" name="Bild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532639" cy="1572771"/>
          </a:xfrm>
          <a:prstGeom prst="rect">
            <a:avLst/>
          </a:prstGeom>
        </p:spPr>
      </p:pic>
      <p:sp>
        <p:nvSpPr>
          <p:cNvPr id="7" name="Rektangel 6"/>
          <p:cNvSpPr/>
          <p:nvPr userDrawn="1"/>
        </p:nvSpPr>
        <p:spPr>
          <a:xfrm>
            <a:off x="1674209" y="12187523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sp>
        <p:nvSpPr>
          <p:cNvPr id="17" name="Plassholder for tekst 8"/>
          <p:cNvSpPr>
            <a:spLocks noGrp="1"/>
          </p:cNvSpPr>
          <p:nvPr>
            <p:ph type="body" sz="quarter" idx="14" hasCustomPrompt="1"/>
          </p:nvPr>
        </p:nvSpPr>
        <p:spPr>
          <a:xfrm>
            <a:off x="1672128" y="7222579"/>
            <a:ext cx="19676460" cy="2077492"/>
          </a:xfrm>
        </p:spPr>
        <p:txBody>
          <a:bodyPr>
            <a:normAutofit/>
          </a:bodyPr>
          <a:lstStyle>
            <a:lvl1pPr marL="61177" indent="0">
              <a:lnSpc>
                <a:spcPct val="90000"/>
              </a:lnSpc>
              <a:buNone/>
              <a:defRPr sz="75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E-post adresse</a:t>
            </a:r>
          </a:p>
        </p:txBody>
      </p:sp>
      <p:sp>
        <p:nvSpPr>
          <p:cNvPr id="18" name="Rektangel 17"/>
          <p:cNvSpPr/>
          <p:nvPr userDrawn="1"/>
        </p:nvSpPr>
        <p:spPr>
          <a:xfrm>
            <a:off x="1672128" y="9631204"/>
            <a:ext cx="21033994" cy="288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>
              <a:solidFill>
                <a:schemeClr val="bg1"/>
              </a:solidFill>
            </a:endParaRPr>
          </a:p>
        </p:txBody>
      </p:sp>
      <p:pic>
        <p:nvPicPr>
          <p:cNvPr id="13" name="Bil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2128" y="10080992"/>
            <a:ext cx="460249" cy="1685547"/>
          </a:xfrm>
          <a:prstGeom prst="rect">
            <a:avLst/>
          </a:prstGeom>
        </p:spPr>
      </p:pic>
      <p:sp>
        <p:nvSpPr>
          <p:cNvPr id="19" name="TekstSylinder 18"/>
          <p:cNvSpPr txBox="1"/>
          <p:nvPr userDrawn="1"/>
        </p:nvSpPr>
        <p:spPr>
          <a:xfrm>
            <a:off x="2520315" y="9953380"/>
            <a:ext cx="726707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4000" dirty="0" err="1">
                <a:solidFill>
                  <a:schemeClr val="bg1"/>
                </a:solidFill>
              </a:rPr>
              <a:t>cicero_klima</a:t>
            </a:r>
            <a:endParaRPr lang="nb-NO" sz="4000" dirty="0">
              <a:solidFill>
                <a:schemeClr val="bg1"/>
              </a:solidFill>
            </a:endParaRPr>
          </a:p>
        </p:txBody>
      </p:sp>
      <p:sp>
        <p:nvSpPr>
          <p:cNvPr id="20" name="TekstSylinder 19"/>
          <p:cNvSpPr txBox="1"/>
          <p:nvPr userDrawn="1"/>
        </p:nvSpPr>
        <p:spPr>
          <a:xfrm>
            <a:off x="2520315" y="10572473"/>
            <a:ext cx="726707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4000" dirty="0">
                <a:solidFill>
                  <a:schemeClr val="bg1"/>
                </a:solidFill>
              </a:rPr>
              <a:t>cicero.oslo.no</a:t>
            </a:r>
          </a:p>
        </p:txBody>
      </p:sp>
      <p:sp>
        <p:nvSpPr>
          <p:cNvPr id="21" name="TekstSylinder 20"/>
          <p:cNvSpPr txBox="1"/>
          <p:nvPr userDrawn="1"/>
        </p:nvSpPr>
        <p:spPr>
          <a:xfrm>
            <a:off x="2520315" y="11191566"/>
            <a:ext cx="7267074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nb-NO" sz="4000" dirty="0" err="1">
                <a:solidFill>
                  <a:schemeClr val="bg1"/>
                </a:solidFill>
              </a:rPr>
              <a:t>cicerosenterforklimaforskning</a:t>
            </a:r>
            <a:endParaRPr lang="nb-NO" sz="4000" dirty="0">
              <a:solidFill>
                <a:schemeClr val="bg1"/>
              </a:solidFill>
            </a:endParaRPr>
          </a:p>
        </p:txBody>
      </p:sp>
      <p:sp>
        <p:nvSpPr>
          <p:cNvPr id="9" name="Plassholder for tekst 8"/>
          <p:cNvSpPr>
            <a:spLocks noGrp="1"/>
          </p:cNvSpPr>
          <p:nvPr>
            <p:ph type="body" sz="quarter" idx="13" hasCustomPrompt="1"/>
          </p:nvPr>
        </p:nvSpPr>
        <p:spPr>
          <a:xfrm>
            <a:off x="1674209" y="6185125"/>
            <a:ext cx="19676460" cy="1038746"/>
          </a:xfrm>
        </p:spPr>
        <p:txBody>
          <a:bodyPr anchor="b" anchorCtr="0">
            <a:normAutofit/>
          </a:bodyPr>
          <a:lstStyle>
            <a:lvl1pPr marL="61177" indent="0">
              <a:lnSpc>
                <a:spcPct val="90000"/>
              </a:lnSpc>
              <a:buNone/>
              <a:defRPr sz="75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nb-NO" dirty="0"/>
              <a:t>Navn </a:t>
            </a:r>
            <a:r>
              <a:rPr lang="nb-NO" dirty="0" err="1"/>
              <a:t>Navnesen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8702494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e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10158"/>
            <a:ext cx="3532639" cy="1005842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4210" y="621234"/>
            <a:ext cx="19676460" cy="2077492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nb-NO" dirty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4209" y="3163330"/>
            <a:ext cx="21031913" cy="90421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nb-NO" dirty="0"/>
              <a:t>Rediger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105673" y="13148353"/>
            <a:ext cx="3600450" cy="30777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000" b="1">
                <a:solidFill>
                  <a:schemeClr val="accent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90644" y="12817476"/>
            <a:ext cx="9001125" cy="30777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>
              <a:lnSpc>
                <a:spcPct val="100000"/>
              </a:lnSpc>
              <a:spcBef>
                <a:spcPts val="0"/>
              </a:spcBef>
              <a:defRPr sz="2000" b="1">
                <a:solidFill>
                  <a:schemeClr val="accent1"/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105672" y="12819358"/>
            <a:ext cx="3600450" cy="30777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r">
              <a:lnSpc>
                <a:spcPct val="100000"/>
              </a:lnSpc>
              <a:spcBef>
                <a:spcPts val="0"/>
              </a:spcBef>
              <a:defRPr sz="2000" b="1">
                <a:solidFill>
                  <a:schemeClr val="accent1"/>
                </a:solidFill>
              </a:defRPr>
            </a:lvl1pPr>
          </a:lstStyle>
          <a:p>
            <a:fld id="{988D9C2E-B77A-44FA-9106-0E0ACB6DE698}" type="slidenum">
              <a:rPr lang="nb-NO" smtClean="0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1584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61" r:id="rId2"/>
    <p:sldLayoutId id="2147483663" r:id="rId3"/>
    <p:sldLayoutId id="2147483674" r:id="rId4"/>
    <p:sldLayoutId id="2147483662" r:id="rId5"/>
    <p:sldLayoutId id="2147483664" r:id="rId6"/>
    <p:sldLayoutId id="2147483672" r:id="rId7"/>
    <p:sldLayoutId id="2147483673" r:id="rId8"/>
    <p:sldLayoutId id="2147483675" r:id="rId9"/>
    <p:sldLayoutId id="2147483666" r:id="rId10"/>
    <p:sldLayoutId id="2147483667" r:id="rId11"/>
  </p:sldLayoutIdLst>
  <p:hf hdr="0" ftr="0" dt="0"/>
  <p:txStyles>
    <p:titleStyle>
      <a:lvl1pPr algn="l" defTabSz="1828709" rtl="0" eaLnBrk="1" latinLnBrk="0" hangingPunct="1">
        <a:lnSpc>
          <a:spcPct val="90000"/>
        </a:lnSpc>
        <a:spcBef>
          <a:spcPts val="0"/>
        </a:spcBef>
        <a:buNone/>
        <a:defRPr sz="75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457177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5000" kern="1200">
          <a:solidFill>
            <a:schemeClr val="tx1"/>
          </a:solidFill>
          <a:latin typeface="+mn-lt"/>
          <a:ea typeface="+mn-ea"/>
          <a:cs typeface="+mn-cs"/>
        </a:defRPr>
      </a:lvl1pPr>
      <a:lvl2pPr marL="792000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000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4200" kern="1200">
          <a:solidFill>
            <a:schemeClr val="tx1"/>
          </a:solidFill>
          <a:latin typeface="+mn-lt"/>
          <a:ea typeface="+mn-ea"/>
          <a:cs typeface="+mn-cs"/>
        </a:defRPr>
      </a:lvl3pPr>
      <a:lvl4pPr marL="1584000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1980000" indent="-396000" algn="l" defTabSz="1828709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5028949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303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7657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011" indent="-457177" algn="l" defTabSz="18287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35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709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063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417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771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126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480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4834" algn="l" defTabSz="1828709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b-NO" sz="8000" dirty="0"/>
              <a:t>Californias kvotehandelssystem - viktig brikke i stor klimapolitikkpakke?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nb-NO" dirty="0" smtClean="0"/>
              <a:t>Guri Bang, forskningsleder CICERO</a:t>
            </a:r>
          </a:p>
          <a:p>
            <a:pPr algn="ctr"/>
            <a:endParaRPr lang="nb-NO" dirty="0"/>
          </a:p>
          <a:p>
            <a:pPr algn="ctr"/>
            <a:r>
              <a:rPr lang="nb-NO" dirty="0" smtClean="0"/>
              <a:t>Litteraturhuset, 10 mai, 2017.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310831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ssholder for innhold 5"/>
          <p:cNvSpPr>
            <a:spLocks noGrp="1"/>
          </p:cNvSpPr>
          <p:nvPr>
            <p:ph idx="1"/>
          </p:nvPr>
        </p:nvSpPr>
        <p:spPr>
          <a:xfrm>
            <a:off x="1674209" y="2524125"/>
            <a:ext cx="21031913" cy="9681401"/>
          </a:xfrm>
        </p:spPr>
        <p:txBody>
          <a:bodyPr>
            <a:normAutofit lnSpcReduction="10000"/>
          </a:bodyPr>
          <a:lstStyle/>
          <a:p>
            <a:r>
              <a:rPr lang="en-US" dirty="0"/>
              <a:t>California </a:t>
            </a:r>
            <a:r>
              <a:rPr lang="en-US" dirty="0" err="1"/>
              <a:t>er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pioner</a:t>
            </a:r>
            <a:r>
              <a:rPr lang="en-US" dirty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leder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amerikansk</a:t>
            </a:r>
            <a:r>
              <a:rPr lang="en-US" dirty="0"/>
              <a:t> </a:t>
            </a:r>
            <a:r>
              <a:rPr lang="en-US" dirty="0" err="1"/>
              <a:t>klimapolitikk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Tre </a:t>
            </a:r>
            <a:r>
              <a:rPr lang="en-US" dirty="0" err="1" smtClean="0"/>
              <a:t>elementer</a:t>
            </a:r>
            <a:r>
              <a:rPr lang="en-US" dirty="0" smtClean="0"/>
              <a:t> - </a:t>
            </a:r>
            <a:r>
              <a:rPr lang="en-US" dirty="0" err="1" smtClean="0"/>
              <a:t>kombinasjon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markedsmekanismer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direkte</a:t>
            </a:r>
            <a:r>
              <a:rPr lang="en-US" dirty="0" smtClean="0"/>
              <a:t> </a:t>
            </a:r>
            <a:r>
              <a:rPr lang="en-US" dirty="0" err="1" smtClean="0"/>
              <a:t>regulering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err="1" smtClean="0"/>
              <a:t>Kvotehandelssystem</a:t>
            </a:r>
            <a:endParaRPr lang="en-US" dirty="0" smtClean="0"/>
          </a:p>
          <a:p>
            <a:pPr lvl="1"/>
            <a:r>
              <a:rPr lang="en-US" dirty="0" smtClean="0"/>
              <a:t> AB </a:t>
            </a:r>
            <a:r>
              <a:rPr lang="en-US" dirty="0" smtClean="0"/>
              <a:t>32: The </a:t>
            </a:r>
            <a:r>
              <a:rPr lang="en-US" i="1" dirty="0"/>
              <a:t>Global Warming Solutions </a:t>
            </a:r>
            <a:r>
              <a:rPr lang="en-US" i="1" dirty="0" smtClean="0"/>
              <a:t>Act</a:t>
            </a:r>
          </a:p>
          <a:p>
            <a:pPr lvl="1"/>
            <a:r>
              <a:rPr lang="en-US" dirty="0" smtClean="0"/>
              <a:t> </a:t>
            </a:r>
            <a:r>
              <a:rPr lang="en-US" dirty="0" err="1" smtClean="0"/>
              <a:t>Stabilisering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utslipp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1990-nivå </a:t>
            </a:r>
            <a:r>
              <a:rPr lang="en-US" dirty="0" err="1" smtClean="0"/>
              <a:t>innen</a:t>
            </a:r>
            <a:r>
              <a:rPr lang="en-US" dirty="0" smtClean="0"/>
              <a:t> 2020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Stabil </a:t>
            </a:r>
            <a:r>
              <a:rPr lang="en-US" dirty="0" err="1" smtClean="0"/>
              <a:t>kvotepris</a:t>
            </a:r>
            <a:r>
              <a:rPr lang="en-US" dirty="0" smtClean="0"/>
              <a:t> over mange </a:t>
            </a:r>
            <a:r>
              <a:rPr lang="en-US" dirty="0" err="1" smtClean="0"/>
              <a:t>år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/>
              <a:t>Renewable Portfolio Standard</a:t>
            </a:r>
          </a:p>
          <a:p>
            <a:endParaRPr lang="en-US" dirty="0"/>
          </a:p>
          <a:p>
            <a:r>
              <a:rPr lang="en-US" dirty="0"/>
              <a:t>Low Carbon Fuel Standard</a:t>
            </a:r>
          </a:p>
          <a:p>
            <a:pPr lvl="1"/>
            <a:endParaRPr lang="en-US" dirty="0" smtClean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2</a:t>
            </a:fld>
            <a:endParaRPr lang="nb-NO"/>
          </a:p>
        </p:txBody>
      </p:sp>
      <p:sp>
        <p:nvSpPr>
          <p:cNvPr id="5" name="Tit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Klimapolitikkpakken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270416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 </a:t>
            </a:r>
            <a:r>
              <a:rPr lang="en-US" dirty="0" err="1" smtClean="0"/>
              <a:t>designfasen</a:t>
            </a:r>
            <a:r>
              <a:rPr lang="en-US" dirty="0" smtClean="0"/>
              <a:t>: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Lærte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erfaringer</a:t>
            </a:r>
            <a:r>
              <a:rPr lang="en-US" dirty="0" smtClean="0"/>
              <a:t> </a:t>
            </a:r>
            <a:r>
              <a:rPr lang="en-US" dirty="0" err="1" smtClean="0"/>
              <a:t>fra</a:t>
            </a:r>
            <a:r>
              <a:rPr lang="en-US" dirty="0" smtClean="0"/>
              <a:t> </a:t>
            </a:r>
            <a:r>
              <a:rPr lang="en-US" dirty="0" err="1" smtClean="0"/>
              <a:t>andre</a:t>
            </a:r>
            <a:r>
              <a:rPr lang="en-US" dirty="0" smtClean="0"/>
              <a:t> </a:t>
            </a:r>
            <a:r>
              <a:rPr lang="en-US" dirty="0" err="1" smtClean="0"/>
              <a:t>kvotesystemer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EU, Regional </a:t>
            </a:r>
            <a:r>
              <a:rPr lang="en-US" dirty="0" err="1" smtClean="0"/>
              <a:t>Greehouse</a:t>
            </a:r>
            <a:r>
              <a:rPr lang="en-US" dirty="0" smtClean="0"/>
              <a:t> Gas Initiative, Western Climate Initiative</a:t>
            </a:r>
            <a:endParaRPr lang="en-US" dirty="0" smtClean="0"/>
          </a:p>
          <a:p>
            <a:endParaRPr lang="nb-NO" dirty="0" smtClean="0"/>
          </a:p>
          <a:p>
            <a:r>
              <a:rPr lang="nb-NO" dirty="0" smtClean="0"/>
              <a:t>Sterke lokale interesser </a:t>
            </a:r>
            <a:r>
              <a:rPr lang="nb-NO" dirty="0"/>
              <a:t>påvirket utforming av </a:t>
            </a:r>
            <a:r>
              <a:rPr lang="nb-NO" dirty="0" smtClean="0"/>
              <a:t>systemet</a:t>
            </a:r>
          </a:p>
          <a:p>
            <a:pPr lvl="1"/>
            <a:r>
              <a:rPr lang="nb-NO" dirty="0"/>
              <a:t> </a:t>
            </a:r>
            <a:r>
              <a:rPr lang="nb-NO" dirty="0" smtClean="0"/>
              <a:t>Skreddersøm </a:t>
            </a:r>
            <a:endParaRPr lang="nb-NO" dirty="0" smtClean="0"/>
          </a:p>
          <a:p>
            <a:endParaRPr lang="nb-NO" dirty="0" smtClean="0"/>
          </a:p>
          <a:p>
            <a:r>
              <a:rPr lang="nb-NO" dirty="0" smtClean="0"/>
              <a:t>Tre perioder: 2012-2014, 2015-2017, 2018-2020</a:t>
            </a:r>
          </a:p>
          <a:p>
            <a:pPr lvl="1"/>
            <a:r>
              <a:rPr lang="nb-NO" dirty="0"/>
              <a:t> </a:t>
            </a:r>
            <a:r>
              <a:rPr lang="nb-NO" dirty="0" smtClean="0"/>
              <a:t>Endringer og tilpasninger i hver periode</a:t>
            </a: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3</a:t>
            </a:fld>
            <a:endParaRPr lang="nb-NO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Læring og politisk økonomi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60158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Regulativ ekspertise: erfaringer fra arbeid med luftforurensning</a:t>
            </a:r>
          </a:p>
          <a:p>
            <a:endParaRPr lang="nb-NO" dirty="0"/>
          </a:p>
          <a:p>
            <a:r>
              <a:rPr lang="nb-NO" dirty="0" smtClean="0"/>
              <a:t>Stabilt politisk flertall</a:t>
            </a:r>
          </a:p>
          <a:p>
            <a:endParaRPr lang="nb-NO" dirty="0"/>
          </a:p>
          <a:p>
            <a:r>
              <a:rPr lang="nb-NO" dirty="0" err="1" smtClean="0"/>
              <a:t>Energimix</a:t>
            </a:r>
            <a:endParaRPr lang="nb-NO" dirty="0" smtClean="0"/>
          </a:p>
          <a:p>
            <a:endParaRPr lang="nb-NO" dirty="0"/>
          </a:p>
          <a:p>
            <a:r>
              <a:rPr lang="nb-NO" dirty="0" smtClean="0"/>
              <a:t>Positiv opinion, sterke miljøorganisasjoner</a:t>
            </a:r>
          </a:p>
          <a:p>
            <a:endParaRPr lang="nb-NO" dirty="0"/>
          </a:p>
          <a:p>
            <a:r>
              <a:rPr lang="nb-NO" dirty="0" smtClean="0"/>
              <a:t>Koalisjon av pådrivere</a:t>
            </a:r>
          </a:p>
          <a:p>
            <a:endParaRPr lang="nb-NO" dirty="0"/>
          </a:p>
          <a:p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4</a:t>
            </a:fld>
            <a:endParaRPr lang="nb-NO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Lokale særtrekk former politikken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22770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Californias</a:t>
            </a:r>
            <a:r>
              <a:rPr lang="en-US" dirty="0" smtClean="0"/>
              <a:t> </a:t>
            </a:r>
            <a:r>
              <a:rPr lang="en-US" dirty="0" err="1" smtClean="0"/>
              <a:t>kvotesystem</a:t>
            </a:r>
            <a:r>
              <a:rPr lang="en-US" dirty="0" smtClean="0"/>
              <a:t> </a:t>
            </a:r>
            <a:r>
              <a:rPr lang="en-US" dirty="0" err="1" smtClean="0"/>
              <a:t>utviklet</a:t>
            </a:r>
            <a:r>
              <a:rPr lang="en-US" dirty="0" smtClean="0"/>
              <a:t> sin </a:t>
            </a:r>
            <a:r>
              <a:rPr lang="en-US" dirty="0" err="1" smtClean="0"/>
              <a:t>spesielle</a:t>
            </a:r>
            <a:r>
              <a:rPr lang="en-US" dirty="0" smtClean="0"/>
              <a:t> </a:t>
            </a:r>
            <a:r>
              <a:rPr lang="en-US" dirty="0" err="1" smtClean="0"/>
              <a:t>politiske</a:t>
            </a:r>
            <a:r>
              <a:rPr lang="en-US" dirty="0" smtClean="0"/>
              <a:t> </a:t>
            </a:r>
            <a:r>
              <a:rPr lang="en-US" dirty="0" err="1" smtClean="0"/>
              <a:t>kontekst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California </a:t>
            </a:r>
            <a:r>
              <a:rPr lang="en-US" dirty="0" err="1" smtClean="0"/>
              <a:t>har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ambisjon</a:t>
            </a:r>
            <a:r>
              <a:rPr lang="en-US" dirty="0" smtClean="0"/>
              <a:t> å </a:t>
            </a:r>
            <a:r>
              <a:rPr lang="en-US" dirty="0" err="1" smtClean="0"/>
              <a:t>være</a:t>
            </a:r>
            <a:r>
              <a:rPr lang="en-US" dirty="0" smtClean="0"/>
              <a:t> </a:t>
            </a:r>
            <a:r>
              <a:rPr lang="en-US" dirty="0" err="1" smtClean="0"/>
              <a:t>en</a:t>
            </a:r>
            <a:r>
              <a:rPr lang="en-US" dirty="0" smtClean="0"/>
              <a:t> </a:t>
            </a:r>
            <a:r>
              <a:rPr lang="en-US" dirty="0" err="1" smtClean="0"/>
              <a:t>leder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kople</a:t>
            </a:r>
            <a:r>
              <a:rPr lang="en-US" dirty="0" smtClean="0"/>
              <a:t> </a:t>
            </a:r>
            <a:r>
              <a:rPr lang="en-US" dirty="0" err="1" smtClean="0"/>
              <a:t>seg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andre</a:t>
            </a:r>
            <a:r>
              <a:rPr lang="en-US" dirty="0" smtClean="0"/>
              <a:t> </a:t>
            </a:r>
            <a:r>
              <a:rPr lang="en-US" dirty="0" err="1" smtClean="0"/>
              <a:t>kvotesystemer</a:t>
            </a:r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Vanskelig</a:t>
            </a:r>
            <a:r>
              <a:rPr lang="en-US" dirty="0" smtClean="0"/>
              <a:t> å </a:t>
            </a:r>
            <a:r>
              <a:rPr lang="en-US" dirty="0" err="1" smtClean="0"/>
              <a:t>få</a:t>
            </a:r>
            <a:r>
              <a:rPr lang="en-US" dirty="0" smtClean="0"/>
              <a:t> </a:t>
            </a:r>
            <a:r>
              <a:rPr lang="en-US" dirty="0" err="1" smtClean="0"/>
              <a:t>til</a:t>
            </a:r>
            <a:r>
              <a:rPr lang="en-US" dirty="0" smtClean="0"/>
              <a:t> </a:t>
            </a:r>
            <a:r>
              <a:rPr lang="en-US" dirty="0" err="1" smtClean="0"/>
              <a:t>kopling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tvers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systemer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skreddersydd</a:t>
            </a:r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err="1" smtClean="0"/>
              <a:t>Usikkerhet</a:t>
            </a:r>
            <a:r>
              <a:rPr lang="en-US" dirty="0" smtClean="0"/>
              <a:t> </a:t>
            </a:r>
            <a:r>
              <a:rPr lang="en-US" dirty="0" err="1" smtClean="0"/>
              <a:t>rundt</a:t>
            </a:r>
            <a:r>
              <a:rPr lang="en-US" dirty="0" smtClean="0"/>
              <a:t> </a:t>
            </a:r>
            <a:r>
              <a:rPr lang="en-US" dirty="0" err="1" smtClean="0"/>
              <a:t>viderføring</a:t>
            </a:r>
            <a:r>
              <a:rPr lang="en-US" dirty="0" smtClean="0"/>
              <a:t> </a:t>
            </a:r>
            <a:r>
              <a:rPr lang="en-US" dirty="0" err="1" smtClean="0"/>
              <a:t>av</a:t>
            </a:r>
            <a:r>
              <a:rPr lang="en-US" dirty="0" smtClean="0"/>
              <a:t> </a:t>
            </a:r>
            <a:r>
              <a:rPr lang="en-US" dirty="0" err="1" smtClean="0"/>
              <a:t>systemet</a:t>
            </a:r>
            <a:r>
              <a:rPr lang="en-US" dirty="0" smtClean="0"/>
              <a:t> </a:t>
            </a:r>
            <a:r>
              <a:rPr lang="en-US" dirty="0" err="1" smtClean="0"/>
              <a:t>etter</a:t>
            </a:r>
            <a:r>
              <a:rPr lang="en-US" dirty="0" smtClean="0"/>
              <a:t> 2020 – </a:t>
            </a:r>
            <a:r>
              <a:rPr lang="en-US" dirty="0" err="1" smtClean="0"/>
              <a:t>kvotehandel</a:t>
            </a:r>
            <a:r>
              <a:rPr lang="en-US" dirty="0" smtClean="0"/>
              <a:t> </a:t>
            </a:r>
            <a:r>
              <a:rPr lang="en-US" dirty="0" err="1" smtClean="0"/>
              <a:t>som</a:t>
            </a:r>
            <a:r>
              <a:rPr lang="en-US" dirty="0" smtClean="0"/>
              <a:t> </a:t>
            </a:r>
            <a:r>
              <a:rPr lang="en-US" dirty="0" err="1" smtClean="0"/>
              <a:t>politisk</a:t>
            </a:r>
            <a:r>
              <a:rPr lang="en-US" dirty="0" smtClean="0"/>
              <a:t> instrument </a:t>
            </a:r>
            <a:r>
              <a:rPr lang="en-US" dirty="0" err="1" smtClean="0"/>
              <a:t>er</a:t>
            </a:r>
            <a:r>
              <a:rPr lang="en-US" dirty="0" smtClean="0"/>
              <a:t> </a:t>
            </a:r>
            <a:r>
              <a:rPr lang="en-US" dirty="0" err="1" smtClean="0"/>
              <a:t>fortsatt</a:t>
            </a:r>
            <a:r>
              <a:rPr lang="en-US" dirty="0" smtClean="0"/>
              <a:t> </a:t>
            </a:r>
            <a:r>
              <a:rPr lang="en-US" dirty="0" err="1" smtClean="0"/>
              <a:t>omdiskutert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5</a:t>
            </a:fld>
            <a:endParaRPr lang="nb-NO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Mulighetene for kopling til andre systemer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202565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1177" indent="0">
              <a:buNone/>
            </a:pPr>
            <a:r>
              <a:rPr lang="en-GB" dirty="0" smtClean="0"/>
              <a:t>Guri Bang, </a:t>
            </a:r>
            <a:r>
              <a:rPr lang="en-GB" dirty="0"/>
              <a:t>David Victor and Steinar Andresen (forthcoming 2017): California’s cap-and-trade system – diffusion and lessons, </a:t>
            </a:r>
            <a:r>
              <a:rPr lang="en-GB" i="1" dirty="0"/>
              <a:t>Global Environmental </a:t>
            </a:r>
            <a:r>
              <a:rPr lang="en-GB" i="1" dirty="0" smtClean="0"/>
              <a:t>Politics, 17:3</a:t>
            </a:r>
            <a:r>
              <a:rPr lang="en-GB" dirty="0" smtClean="0"/>
              <a:t>.</a:t>
            </a:r>
          </a:p>
          <a:p>
            <a:pPr marL="61177" indent="0">
              <a:buNone/>
            </a:pPr>
            <a:endParaRPr lang="en-GB" dirty="0"/>
          </a:p>
          <a:p>
            <a:pPr marL="61177" indent="0">
              <a:buNone/>
            </a:pPr>
            <a:endParaRPr lang="en-GB" dirty="0" smtClean="0"/>
          </a:p>
          <a:p>
            <a:pPr marL="61177" indent="0">
              <a:buNone/>
            </a:pPr>
            <a:r>
              <a:rPr lang="en-GB" dirty="0"/>
              <a:t>Guri Bang, David Victor and Steinar Andresen (forthcoming 2017): California’s cap and trade system – </a:t>
            </a:r>
            <a:r>
              <a:rPr lang="en-GB" dirty="0" smtClean="0"/>
              <a:t>The Role of Diffusion</a:t>
            </a:r>
            <a:r>
              <a:rPr lang="en-GB" dirty="0"/>
              <a:t>, in Wettestad, J. and Gulbrandsen, L. (eds.): </a:t>
            </a:r>
            <a:r>
              <a:rPr lang="en-GB" i="1" dirty="0"/>
              <a:t>Diffusion of emissions trading systems. </a:t>
            </a:r>
            <a:r>
              <a:rPr lang="en-GB" dirty="0"/>
              <a:t>London: Routledge. </a:t>
            </a:r>
            <a:endParaRPr lang="nb-NO" dirty="0"/>
          </a:p>
          <a:p>
            <a:pPr marL="61177" indent="0">
              <a:buNone/>
            </a:pPr>
            <a:endParaRPr lang="nb-NO" dirty="0"/>
          </a:p>
          <a:p>
            <a:pPr marL="61177" indent="0">
              <a:buNone/>
            </a:pPr>
            <a:endParaRPr lang="nb-NO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D9C2E-B77A-44FA-9106-0E0ACB6DE698}" type="slidenum">
              <a:rPr lang="nb-NO" smtClean="0"/>
              <a:t>6</a:t>
            </a:fld>
            <a:endParaRPr lang="nb-NO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Publikasjoner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977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nb-NO" dirty="0" smtClean="0"/>
              <a:t>guri.bang@cicero.oslo.no</a:t>
            </a:r>
            <a:endParaRPr lang="nb-NO" dirty="0"/>
          </a:p>
        </p:txBody>
      </p:sp>
      <p:sp>
        <p:nvSpPr>
          <p:cNvPr id="2" name="Plassholder for tekst 1"/>
          <p:cNvSpPr>
            <a:spLocks noGrp="1"/>
          </p:cNvSpPr>
          <p:nvPr>
            <p:ph type="body" sz="quarter" idx="13"/>
          </p:nvPr>
        </p:nvSpPr>
        <p:spPr>
          <a:xfrm>
            <a:off x="1674209" y="1895475"/>
            <a:ext cx="19676460" cy="5328396"/>
          </a:xfrm>
        </p:spPr>
        <p:txBody>
          <a:bodyPr/>
          <a:lstStyle/>
          <a:p>
            <a:r>
              <a:rPr lang="nb-NO" dirty="0" smtClean="0"/>
              <a:t>Takk for oppmerksomheten!</a:t>
            </a:r>
          </a:p>
          <a:p>
            <a:endParaRPr lang="nb-NO" dirty="0"/>
          </a:p>
          <a:p>
            <a:endParaRPr lang="nb-NO" dirty="0" smtClean="0"/>
          </a:p>
          <a:p>
            <a:r>
              <a:rPr lang="nb-NO" dirty="0" smtClean="0"/>
              <a:t>Guri </a:t>
            </a:r>
            <a:r>
              <a:rPr lang="nb-NO" dirty="0" smtClean="0"/>
              <a:t>Bang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141091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ero">
  <a:themeElements>
    <a:clrScheme name="cicero ny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3250C8"/>
      </a:accent1>
      <a:accent2>
        <a:srgbClr val="5573E6"/>
      </a:accent2>
      <a:accent3>
        <a:srgbClr val="7896FF"/>
      </a:accent3>
      <a:accent4>
        <a:srgbClr val="FA6E3C"/>
      </a:accent4>
      <a:accent5>
        <a:srgbClr val="FAA046"/>
      </a:accent5>
      <a:accent6>
        <a:srgbClr val="FAD250"/>
      </a:accent6>
      <a:hlink>
        <a:srgbClr val="3250C8"/>
      </a:hlink>
      <a:folHlink>
        <a:srgbClr val="7896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cero_PPT.potx" id="{1A558794-CC46-4D4D-A945-82897AE31C90}" vid="{43FDD15C-0C90-4754-A654-36638289675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CICERO</Template>
  <TotalTime>269</TotalTime>
  <Words>282</Words>
  <Application>Microsoft Office PowerPoint</Application>
  <PresentationFormat>Custom</PresentationFormat>
  <Paragraphs>63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Cicero</vt:lpstr>
      <vt:lpstr>Californias kvotehandelssystem - viktig brikke i stor klimapolitikkpakke?</vt:lpstr>
      <vt:lpstr>Klimapolitikkpakken</vt:lpstr>
      <vt:lpstr>Læring og politisk økonomi</vt:lpstr>
      <vt:lpstr>Lokale særtrekk former politikken</vt:lpstr>
      <vt:lpstr>Mulighetene for kopling til andre systemer</vt:lpstr>
      <vt:lpstr>Publikasjoner</vt:lpstr>
      <vt:lpstr>PowerPoint Presentation</vt:lpstr>
    </vt:vector>
  </TitlesOfParts>
  <Company>Universitetet i Oslo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Guri Bang</dc:creator>
  <cp:lastModifiedBy>Guri Bang</cp:lastModifiedBy>
  <cp:revision>18</cp:revision>
  <dcterms:created xsi:type="dcterms:W3CDTF">2017-05-08T11:22:47Z</dcterms:created>
  <dcterms:modified xsi:type="dcterms:W3CDTF">2017-05-09T18:48:23Z</dcterms:modified>
</cp:coreProperties>
</file>