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6" r:id="rId2"/>
    <p:sldId id="298" r:id="rId3"/>
    <p:sldId id="292" r:id="rId4"/>
    <p:sldId id="293" r:id="rId5"/>
    <p:sldId id="294" r:id="rId6"/>
    <p:sldId id="295" r:id="rId7"/>
  </p:sldIdLst>
  <p:sldSz cx="9144000" cy="6858000" type="screen4x3"/>
  <p:notesSz cx="7102475" cy="10234613"/>
  <p:defaultTextStyle>
    <a:defPPr>
      <a:defRPr lang="nb-NO"/>
    </a:defPPr>
    <a:lvl1pPr algn="l" rtl="0" fontAlgn="base">
      <a:spcBef>
        <a:spcPct val="20000"/>
      </a:spcBef>
      <a:spcAft>
        <a:spcPct val="0"/>
      </a:spcAft>
      <a:defRPr sz="2000" kern="1200">
        <a:solidFill>
          <a:srgbClr val="2B376E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000" kern="1200">
        <a:solidFill>
          <a:srgbClr val="2B376E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000" kern="1200">
        <a:solidFill>
          <a:srgbClr val="2B376E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000" kern="1200">
        <a:solidFill>
          <a:srgbClr val="2B376E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000" kern="1200">
        <a:solidFill>
          <a:srgbClr val="2B376E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2B376E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2B376E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2B376E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2B376E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r Håkon Inderberg" initials="THI" lastIdx="2" clrIdx="0"/>
  <p:cmAuthor id="1" name="Karoline Hægstad Flåm" initials="KHF" lastIdx="1" clrIdx="1"/>
  <p:cmAuthor id="2" name="Jørgen Wettestad" initials="JW" lastIdx="7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76E"/>
    <a:srgbClr val="569C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ddels stil 2 - aks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iddels stil 3 - aks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iddels stil 2 - aks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iddels stil 2 - aks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63" autoAdjust="0"/>
    <p:restoredTop sz="86419" autoAdjust="0"/>
  </p:normalViewPr>
  <p:slideViewPr>
    <p:cSldViewPr>
      <p:cViewPr>
        <p:scale>
          <a:sx n="70" d="100"/>
          <a:sy n="70" d="100"/>
        </p:scale>
        <p:origin x="-3676" y="-1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922" y="-90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739" cy="511731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4023094" y="1"/>
            <a:ext cx="3077739" cy="511731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64B7C083-5E01-4879-842B-D98FBBA1FF0C}" type="datetimeFigureOut">
              <a:rPr lang="en-GB" smtClean="0"/>
              <a:t>11/05/2017</a:t>
            </a:fld>
            <a:endParaRPr lang="en-GB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7739" cy="511731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4023094" y="9721107"/>
            <a:ext cx="3077739" cy="511731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134C3CB3-5A17-40DE-B368-70E9802460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791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514" cy="512304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022304" y="0"/>
            <a:ext cx="3078514" cy="512304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C22134AD-B746-4CA6-AF85-118759E30EB4}" type="datetimeFigureOut">
              <a:rPr lang="en-GB" smtClean="0"/>
              <a:t>11/05/2017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6" tIns="47398" rIns="94796" bIns="47398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09916" y="4861155"/>
            <a:ext cx="5682643" cy="4605821"/>
          </a:xfrm>
          <a:prstGeom prst="rect">
            <a:avLst/>
          </a:prstGeom>
        </p:spPr>
        <p:txBody>
          <a:bodyPr vert="horz" lIns="94796" tIns="47398" rIns="94796" bIns="47398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720674"/>
            <a:ext cx="3078514" cy="512303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022304" y="9720674"/>
            <a:ext cx="3078514" cy="512303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7F093592-50BA-4990-B821-DF1F6037EE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026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93592-50BA-4990-B821-DF1F6037EE6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939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93592-50BA-4990-B821-DF1F6037EE6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826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93592-50BA-4990-B821-DF1F6037EE6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714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93592-50BA-4990-B821-DF1F6037EE6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820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93592-50BA-4990-B821-DF1F6037EE6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197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 smtClean="0"/>
          </a:p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93592-50BA-4990-B821-DF1F6037EE6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067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lang="nb-NO" sz="3600" b="1" dirty="0" smtClean="0">
                <a:solidFill>
                  <a:srgbClr val="2B376E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 dirty="0" err="1" smtClean="0"/>
              <a:t>Klikk</a:t>
            </a:r>
            <a:r>
              <a:rPr lang="en-US" noProof="0" dirty="0" smtClean="0"/>
              <a:t> for å </a:t>
            </a:r>
            <a:r>
              <a:rPr lang="en-US" noProof="0" dirty="0" err="1" smtClean="0"/>
              <a:t>redigere</a:t>
            </a:r>
            <a:r>
              <a:rPr lang="en-US" noProof="0" dirty="0" smtClean="0"/>
              <a:t> </a:t>
            </a:r>
            <a:r>
              <a:rPr lang="en-US" noProof="0" dirty="0" err="1" smtClean="0"/>
              <a:t>tittelstil</a:t>
            </a:r>
            <a:endParaRPr lang="en-US" noProof="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noProof="0" dirty="0" err="1" smtClean="0"/>
              <a:t>Klikk</a:t>
            </a:r>
            <a:r>
              <a:rPr lang="en-US" noProof="0" dirty="0" smtClean="0"/>
              <a:t> for å </a:t>
            </a:r>
            <a:r>
              <a:rPr lang="en-US" noProof="0" dirty="0" err="1" smtClean="0"/>
              <a:t>redigere</a:t>
            </a:r>
            <a:r>
              <a:rPr lang="en-US" noProof="0" dirty="0" smtClean="0"/>
              <a:t> </a:t>
            </a:r>
            <a:r>
              <a:rPr lang="en-US" noProof="0" dirty="0" err="1" smtClean="0"/>
              <a:t>undertittelstil</a:t>
            </a:r>
            <a:r>
              <a:rPr lang="en-US" noProof="0" dirty="0" smtClean="0"/>
              <a:t> </a:t>
            </a:r>
            <a:r>
              <a:rPr lang="en-US" noProof="0" dirty="0" err="1" smtClean="0"/>
              <a:t>i</a:t>
            </a:r>
            <a:r>
              <a:rPr lang="en-US" noProof="0" dirty="0" smtClean="0"/>
              <a:t> </a:t>
            </a:r>
            <a:r>
              <a:rPr lang="en-US" noProof="0" dirty="0" err="1" smtClean="0"/>
              <a:t>malen</a:t>
            </a:r>
            <a:endParaRPr lang="en-US" noProof="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noProof="0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noProof="0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A26FA-1C8F-4BC2-BC78-4F87FA0DB7F1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53666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C152B-7719-465B-AF99-5A4A18D869A6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8263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40513" y="115888"/>
            <a:ext cx="2057400" cy="5859462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68313" y="115888"/>
            <a:ext cx="6019800" cy="5859462"/>
          </a:xfrm>
        </p:spPr>
        <p:txBody>
          <a:bodyPr vert="eaVert"/>
          <a:lstStyle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AAD07-FDFA-41A3-B788-FF7CE9706FD6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8059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 smtClean="0"/>
              <a:t>Klikk</a:t>
            </a:r>
            <a:r>
              <a:rPr lang="en-US" noProof="0" dirty="0" smtClean="0"/>
              <a:t> for å </a:t>
            </a:r>
            <a:r>
              <a:rPr lang="en-US" noProof="0" dirty="0" err="1" smtClean="0"/>
              <a:t>redigere</a:t>
            </a:r>
            <a:r>
              <a:rPr lang="en-US" noProof="0" dirty="0" smtClean="0"/>
              <a:t> </a:t>
            </a:r>
            <a:r>
              <a:rPr lang="en-US" noProof="0" dirty="0" err="1" smtClean="0"/>
              <a:t>tittelstil</a:t>
            </a:r>
            <a:endParaRPr lang="en-US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0" dirty="0" err="1" smtClean="0"/>
              <a:t>Klikk</a:t>
            </a:r>
            <a:r>
              <a:rPr lang="en-US" noProof="0" dirty="0" smtClean="0"/>
              <a:t> for å </a:t>
            </a:r>
            <a:r>
              <a:rPr lang="en-US" noProof="0" dirty="0" err="1" smtClean="0"/>
              <a:t>redigere</a:t>
            </a:r>
            <a:r>
              <a:rPr lang="en-US" noProof="0" dirty="0" smtClean="0"/>
              <a:t> </a:t>
            </a:r>
            <a:r>
              <a:rPr lang="en-US" noProof="0" dirty="0" err="1" smtClean="0"/>
              <a:t>tekststiler</a:t>
            </a:r>
            <a:r>
              <a:rPr lang="en-US" noProof="0" dirty="0" smtClean="0"/>
              <a:t> </a:t>
            </a:r>
            <a:r>
              <a:rPr lang="en-US" noProof="0" dirty="0" err="1" smtClean="0"/>
              <a:t>i</a:t>
            </a:r>
            <a:r>
              <a:rPr lang="en-US" noProof="0" dirty="0" smtClean="0"/>
              <a:t> </a:t>
            </a:r>
            <a:r>
              <a:rPr lang="en-US" noProof="0" dirty="0" err="1" smtClean="0"/>
              <a:t>malen</a:t>
            </a:r>
            <a:endParaRPr lang="en-US" noProof="0" dirty="0" smtClean="0"/>
          </a:p>
          <a:p>
            <a:pPr lvl="1"/>
            <a:r>
              <a:rPr lang="en-US" noProof="0" dirty="0" smtClean="0"/>
              <a:t>Andre </a:t>
            </a:r>
            <a:r>
              <a:rPr lang="en-US" noProof="0" dirty="0" err="1" smtClean="0"/>
              <a:t>nivå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Tredje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nivå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Fjerde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nivå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Femte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nivå</a:t>
            </a:r>
            <a:endParaRPr lang="en-US" noProof="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9301A-2CF8-4A5E-9BFF-2A44C264E693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4086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088F2-4C22-456E-90B0-B29385A4AC82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378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 smtClean="0"/>
              <a:t>Klikk</a:t>
            </a:r>
            <a:r>
              <a:rPr lang="en-US" noProof="0" dirty="0" smtClean="0"/>
              <a:t> for å </a:t>
            </a:r>
            <a:r>
              <a:rPr lang="en-US" noProof="0" dirty="0" err="1" smtClean="0"/>
              <a:t>redigere</a:t>
            </a:r>
            <a:r>
              <a:rPr lang="en-US" noProof="0" dirty="0" smtClean="0"/>
              <a:t> </a:t>
            </a:r>
            <a:r>
              <a:rPr lang="en-US" noProof="0" dirty="0" err="1" smtClean="0"/>
              <a:t>tittelstil</a:t>
            </a:r>
            <a:endParaRPr lang="en-US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67544" y="1196752"/>
            <a:ext cx="4038600" cy="47212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err="1" smtClean="0"/>
              <a:t>Klikk</a:t>
            </a:r>
            <a:r>
              <a:rPr lang="en-US" noProof="0" dirty="0" smtClean="0"/>
              <a:t> for å </a:t>
            </a:r>
            <a:r>
              <a:rPr lang="en-US" noProof="0" dirty="0" err="1" smtClean="0"/>
              <a:t>redigere</a:t>
            </a:r>
            <a:r>
              <a:rPr lang="en-US" noProof="0" dirty="0" smtClean="0"/>
              <a:t> </a:t>
            </a:r>
            <a:r>
              <a:rPr lang="en-US" noProof="0" dirty="0" err="1" smtClean="0"/>
              <a:t>tekststiler</a:t>
            </a:r>
            <a:r>
              <a:rPr lang="en-US" noProof="0" dirty="0" smtClean="0"/>
              <a:t> </a:t>
            </a:r>
            <a:r>
              <a:rPr lang="en-US" noProof="0" dirty="0" err="1" smtClean="0"/>
              <a:t>i</a:t>
            </a:r>
            <a:r>
              <a:rPr lang="en-US" noProof="0" dirty="0" smtClean="0"/>
              <a:t> </a:t>
            </a:r>
            <a:r>
              <a:rPr lang="en-US" noProof="0" dirty="0" err="1" smtClean="0"/>
              <a:t>malen</a:t>
            </a:r>
            <a:endParaRPr lang="en-US" noProof="0" dirty="0" smtClean="0"/>
          </a:p>
          <a:p>
            <a:pPr lvl="1"/>
            <a:r>
              <a:rPr lang="en-US" noProof="0" dirty="0" smtClean="0"/>
              <a:t>Andre </a:t>
            </a:r>
            <a:r>
              <a:rPr lang="en-US" noProof="0" dirty="0" err="1" smtClean="0"/>
              <a:t>nivå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Tredje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nivå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Fjerde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nivå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Femte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nivå</a:t>
            </a:r>
            <a:endParaRPr lang="en-US" noProof="0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59313" y="1254125"/>
            <a:ext cx="4038600" cy="47212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err="1" smtClean="0"/>
              <a:t>Klikk</a:t>
            </a:r>
            <a:r>
              <a:rPr lang="en-US" noProof="0" dirty="0" smtClean="0"/>
              <a:t> for å </a:t>
            </a:r>
            <a:r>
              <a:rPr lang="en-US" noProof="0" dirty="0" err="1" smtClean="0"/>
              <a:t>redigere</a:t>
            </a:r>
            <a:r>
              <a:rPr lang="en-US" noProof="0" dirty="0" smtClean="0"/>
              <a:t> </a:t>
            </a:r>
            <a:r>
              <a:rPr lang="en-US" noProof="0" dirty="0" err="1" smtClean="0"/>
              <a:t>tekststiler</a:t>
            </a:r>
            <a:r>
              <a:rPr lang="en-US" noProof="0" dirty="0" smtClean="0"/>
              <a:t> </a:t>
            </a:r>
            <a:r>
              <a:rPr lang="en-US" noProof="0" dirty="0" err="1" smtClean="0"/>
              <a:t>i</a:t>
            </a:r>
            <a:r>
              <a:rPr lang="en-US" noProof="0" dirty="0" smtClean="0"/>
              <a:t> </a:t>
            </a:r>
            <a:r>
              <a:rPr lang="en-US" noProof="0" dirty="0" err="1" smtClean="0"/>
              <a:t>malen</a:t>
            </a:r>
            <a:endParaRPr lang="en-US" noProof="0" dirty="0" smtClean="0"/>
          </a:p>
          <a:p>
            <a:pPr lvl="1"/>
            <a:r>
              <a:rPr lang="en-US" noProof="0" dirty="0" smtClean="0"/>
              <a:t>Andre </a:t>
            </a:r>
            <a:r>
              <a:rPr lang="en-US" noProof="0" dirty="0" err="1" smtClean="0"/>
              <a:t>nivå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Tredje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nivå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Fjerde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nivå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Femte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nivå</a:t>
            </a:r>
            <a:endParaRPr lang="en-US" noProof="0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4DF3A-8E55-4860-830A-06384E67AEE6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5245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B2E031-4425-4809-9666-370E7A2A7472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3128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CBB43-E975-4488-8B58-414E0D693DFD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8175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3A176-C1EC-4312-83CC-07A18B71ECED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192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F73C2-D4B7-49C7-8CD1-C0F873584B7D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6012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1C405-D1BF-438D-850B-EEA162B17169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4627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588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 smtClean="0"/>
              <a:t>Klikk</a:t>
            </a:r>
            <a:r>
              <a:rPr lang="nb-NO" dirty="0" smtClean="0"/>
              <a:t> </a:t>
            </a:r>
            <a:r>
              <a:rPr lang="en-US" noProof="0" dirty="0" smtClean="0"/>
              <a:t>for</a:t>
            </a:r>
            <a:r>
              <a:rPr lang="nb-NO" dirty="0" smtClean="0"/>
              <a:t> </a:t>
            </a:r>
            <a:r>
              <a:rPr lang="en-US" noProof="0" dirty="0" smtClean="0"/>
              <a:t>å </a:t>
            </a:r>
            <a:r>
              <a:rPr lang="en-US" noProof="0" dirty="0" err="1" smtClean="0"/>
              <a:t>redigere</a:t>
            </a:r>
            <a:r>
              <a:rPr lang="en-US" noProof="0" dirty="0" smtClean="0"/>
              <a:t> </a:t>
            </a:r>
            <a:r>
              <a:rPr lang="en-US" noProof="0" dirty="0" err="1" smtClean="0"/>
              <a:t>tittelstil</a:t>
            </a:r>
            <a:endParaRPr lang="en-US" noProof="0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254125"/>
            <a:ext cx="8229600" cy="472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 smtClean="0"/>
              <a:t>sdf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asdg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asdf</a:t>
            </a:r>
            <a:endParaRPr lang="en-US" noProof="0" dirty="0" smtClean="0"/>
          </a:p>
          <a:p>
            <a:pPr lvl="0"/>
            <a:endParaRPr lang="en-US" noProof="0" dirty="0" smtClean="0"/>
          </a:p>
          <a:p>
            <a:pPr lvl="1"/>
            <a:endParaRPr lang="en-US" noProof="0" dirty="0" smtClean="0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fld id="{A2E4FD46-9D84-4993-9F0F-595EE28F1B19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B376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2B376E"/>
          </a:solidFill>
          <a:latin typeface="Lucida San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2B376E"/>
          </a:solidFill>
          <a:latin typeface="Lucida San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2B376E"/>
          </a:solidFill>
          <a:latin typeface="Lucida San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2B376E"/>
          </a:solidFill>
          <a:latin typeface="Lucida San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2B376E"/>
          </a:solidFill>
          <a:latin typeface="Lucida San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2B376E"/>
          </a:solidFill>
          <a:latin typeface="Lucida San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2B376E"/>
          </a:solidFill>
          <a:latin typeface="Lucida San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2B376E"/>
          </a:solidFill>
          <a:latin typeface="Lucida Sans" pitchFamily="34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40000"/>
        </a:spcBef>
        <a:spcAft>
          <a:spcPct val="0"/>
        </a:spcAft>
        <a:buFont typeface="Wingdings" pitchFamily="2" charset="2"/>
        <a:buChar char="§"/>
        <a:defRPr sz="2400">
          <a:solidFill>
            <a:srgbClr val="2B376E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0000"/>
        </a:lnSpc>
        <a:spcBef>
          <a:spcPct val="40000"/>
        </a:spcBef>
        <a:spcAft>
          <a:spcPct val="0"/>
        </a:spcAft>
        <a:buFont typeface="Lucida Sans" pitchFamily="34" charset="0"/>
        <a:buChar char="–"/>
        <a:defRPr sz="2000">
          <a:solidFill>
            <a:srgbClr val="2B376E"/>
          </a:solidFill>
          <a:latin typeface="+mn-lt"/>
        </a:defRPr>
      </a:lvl2pPr>
      <a:lvl3pPr marL="1143000" indent="-228600" algn="l" rtl="0" eaLnBrk="1" fontAlgn="base" hangingPunct="1">
        <a:lnSpc>
          <a:spcPct val="90000"/>
        </a:lnSpc>
        <a:spcBef>
          <a:spcPct val="40000"/>
        </a:spcBef>
        <a:spcAft>
          <a:spcPct val="0"/>
        </a:spcAft>
        <a:buChar char="•"/>
        <a:defRPr sz="1800">
          <a:solidFill>
            <a:srgbClr val="2B376E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39750" y="1556792"/>
            <a:ext cx="8064500" cy="1152128"/>
          </a:xfrm>
        </p:spPr>
        <p:txBody>
          <a:bodyPr/>
          <a:lstStyle/>
          <a:p>
            <a:r>
              <a:rPr lang="nb-NO" dirty="0" smtClean="0"/>
              <a:t>Polarisering og ‘Fart </a:t>
            </a:r>
            <a:r>
              <a:rPr lang="nb-NO" dirty="0" err="1"/>
              <a:t>Tax</a:t>
            </a:r>
            <a:r>
              <a:rPr lang="nb-NO" dirty="0" smtClean="0"/>
              <a:t>’: </a:t>
            </a:r>
            <a:r>
              <a:rPr lang="en-GB" dirty="0" err="1" smtClean="0"/>
              <a:t>Kvotehandel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Australia </a:t>
            </a:r>
            <a:r>
              <a:rPr lang="en-GB" dirty="0" err="1" smtClean="0"/>
              <a:t>og</a:t>
            </a:r>
            <a:r>
              <a:rPr lang="en-GB" dirty="0" smtClean="0"/>
              <a:t> New Zealand</a:t>
            </a:r>
            <a:endParaRPr lang="en-GB" sz="3600" dirty="0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552880" y="3212976"/>
            <a:ext cx="8064500" cy="649288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spcBef>
                <a:spcPct val="0"/>
              </a:spcBef>
            </a:pPr>
            <a:endParaRPr lang="en-GB" b="1" dirty="0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552880" y="4150519"/>
            <a:ext cx="8064500" cy="143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b-NO" i="1" dirty="0" smtClean="0">
                <a:solidFill>
                  <a:srgbClr val="2B376E"/>
                </a:solidFill>
                <a:latin typeface="Lucida Sans" pitchFamily="34" charset="0"/>
              </a:rPr>
              <a:t>Tor Håkon Jackson Inderberg</a:t>
            </a:r>
          </a:p>
          <a:p>
            <a:endParaRPr lang="nb-NO" i="1" dirty="0">
              <a:solidFill>
                <a:srgbClr val="2B376E"/>
              </a:solidFill>
              <a:latin typeface="Lucida Sans" pitchFamily="34" charset="0"/>
            </a:endParaRPr>
          </a:p>
          <a:p>
            <a:r>
              <a:rPr lang="nb-NO" sz="2800" dirty="0" smtClean="0">
                <a:solidFill>
                  <a:srgbClr val="2B376E"/>
                </a:solidFill>
                <a:latin typeface="Lucida Sans" pitchFamily="34" charset="0"/>
              </a:rPr>
              <a:t>10. mai 2017</a:t>
            </a:r>
            <a:endParaRPr lang="nb-NO" sz="2800" dirty="0">
              <a:solidFill>
                <a:srgbClr val="2B376E"/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lassholder for innhold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6552" y="0"/>
            <a:ext cx="10040780" cy="6858000"/>
          </a:xfrm>
        </p:spPr>
      </p:pic>
    </p:spTree>
    <p:extLst>
      <p:ext uri="{BB962C8B-B14F-4D97-AF65-F5344CB8AC3E}">
        <p14:creationId xmlns:p14="http://schemas.microsoft.com/office/powerpoint/2010/main" val="377334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New </a:t>
            </a:r>
            <a:r>
              <a:rPr lang="nb-NO" dirty="0"/>
              <a:t>Zealands klimakvotesystem</a:t>
            </a:r>
            <a:endParaRPr lang="en-GB" dirty="0"/>
          </a:p>
        </p:txBody>
      </p:sp>
      <p:sp>
        <p:nvSpPr>
          <p:cNvPr id="8" name="Plassholder for innhol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Vedtatt i 2008 av Helen Clark og Labour </a:t>
            </a:r>
          </a:p>
          <a:p>
            <a:r>
              <a:rPr lang="nb-NO" dirty="0" smtClean="0"/>
              <a:t>‘Overtatt’ av John Key og National Party</a:t>
            </a:r>
            <a:endParaRPr lang="nb-NO" dirty="0"/>
          </a:p>
          <a:p>
            <a:r>
              <a:rPr lang="nb-NO" dirty="0"/>
              <a:t>Tilpasset New </a:t>
            </a:r>
            <a:r>
              <a:rPr lang="nb-NO" dirty="0" err="1"/>
              <a:t>Zealandsk</a:t>
            </a:r>
            <a:r>
              <a:rPr lang="nb-NO" dirty="0"/>
              <a:t> økonomi: </a:t>
            </a:r>
          </a:p>
          <a:p>
            <a:pPr lvl="1"/>
            <a:r>
              <a:rPr lang="nb-NO" dirty="0" smtClean="0"/>
              <a:t>Ingen nasjonal ‘</a:t>
            </a:r>
            <a:r>
              <a:rPr lang="nb-NO" dirty="0" err="1" smtClean="0"/>
              <a:t>cap</a:t>
            </a:r>
            <a:r>
              <a:rPr lang="nb-NO" dirty="0" smtClean="0"/>
              <a:t>’ – men handel. Setter pris på karbon</a:t>
            </a:r>
          </a:p>
          <a:p>
            <a:pPr lvl="1"/>
            <a:r>
              <a:rPr lang="nb-NO" dirty="0" smtClean="0"/>
              <a:t>Tidlig mye handel med internasjonale kvoter – </a:t>
            </a:r>
            <a:r>
              <a:rPr lang="nb-NO" dirty="0" err="1" smtClean="0"/>
              <a:t>offsetting</a:t>
            </a:r>
            <a:endParaRPr lang="nb-NO" dirty="0" smtClean="0"/>
          </a:p>
          <a:p>
            <a:pPr lvl="1"/>
            <a:r>
              <a:rPr lang="nb-NO" dirty="0" smtClean="0"/>
              <a:t>Viktig å beskytte sårbar økonomi – innført «2 for 1»</a:t>
            </a:r>
          </a:p>
          <a:p>
            <a:pPr lvl="1"/>
            <a:r>
              <a:rPr lang="nb-NO" dirty="0" smtClean="0"/>
              <a:t>Skulle ha ‘alle gasser, alle sektorer’, men:</a:t>
            </a:r>
          </a:p>
          <a:p>
            <a:pPr lvl="1"/>
            <a:r>
              <a:rPr lang="nb-NO" dirty="0" smtClean="0"/>
              <a:t>Landbruk og transport utenfor</a:t>
            </a:r>
            <a:r>
              <a:rPr lang="nb-NO" dirty="0"/>
              <a:t>.</a:t>
            </a:r>
            <a:r>
              <a:rPr lang="nb-NO" dirty="0" smtClean="0"/>
              <a:t> Skog er med.</a:t>
            </a:r>
          </a:p>
          <a:p>
            <a:r>
              <a:rPr lang="nb-NO" dirty="0" smtClean="0"/>
              <a:t>NZ </a:t>
            </a:r>
            <a:r>
              <a:rPr lang="nb-NO" dirty="0"/>
              <a:t>klimakvotesystem vært </a:t>
            </a:r>
            <a:r>
              <a:rPr lang="nb-NO" dirty="0" smtClean="0"/>
              <a:t>støyfullt men relativt stabilt – og de søker koblinger til andre land (Sør-Korea; Kina)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67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Men hva skjedde i Australia?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Kvotehandel diskutert gjennom 2000-tallet (Kyoto)</a:t>
            </a:r>
          </a:p>
          <a:p>
            <a:r>
              <a:rPr lang="nb-NO" dirty="0" smtClean="0"/>
              <a:t>Delstater har gått foran</a:t>
            </a:r>
            <a:endParaRPr lang="nb-NO" strike="sngStrike" dirty="0" smtClean="0">
              <a:solidFill>
                <a:srgbClr val="FF0000"/>
              </a:solidFill>
            </a:endParaRPr>
          </a:p>
          <a:p>
            <a:r>
              <a:rPr lang="nb-NO" dirty="0" smtClean="0"/>
              <a:t>Introdusert i 2009 </a:t>
            </a:r>
            <a:r>
              <a:rPr lang="nb-NO" dirty="0"/>
              <a:t>som CPRS og stemt </a:t>
            </a:r>
            <a:r>
              <a:rPr lang="nb-NO" dirty="0" smtClean="0"/>
              <a:t>ned</a:t>
            </a:r>
          </a:p>
          <a:p>
            <a:r>
              <a:rPr lang="nb-NO" dirty="0" smtClean="0"/>
              <a:t>Vedtatt med noen endringer og nytt navn – Carbon </a:t>
            </a:r>
            <a:r>
              <a:rPr lang="nb-NO" dirty="0" err="1" smtClean="0"/>
              <a:t>Pricing</a:t>
            </a:r>
            <a:r>
              <a:rPr lang="nb-NO" dirty="0" smtClean="0"/>
              <a:t> </a:t>
            </a:r>
            <a:r>
              <a:rPr lang="nb-NO" dirty="0" err="1" smtClean="0"/>
              <a:t>Mechanism</a:t>
            </a:r>
            <a:r>
              <a:rPr lang="nb-NO" dirty="0" smtClean="0"/>
              <a:t> i 2011:</a:t>
            </a:r>
          </a:p>
          <a:p>
            <a:pPr lvl="1"/>
            <a:r>
              <a:rPr lang="nb-NO" dirty="0" smtClean="0"/>
              <a:t>Dekket flere gasser</a:t>
            </a:r>
            <a:endParaRPr lang="nb-NO" strike="sngStrike" dirty="0" smtClean="0">
              <a:solidFill>
                <a:srgbClr val="FF0000"/>
              </a:solidFill>
            </a:endParaRPr>
          </a:p>
          <a:p>
            <a:pPr lvl="1"/>
            <a:r>
              <a:rPr lang="nb-NO" dirty="0" smtClean="0"/>
              <a:t>Industri, energi, avfall, tog-</a:t>
            </a:r>
            <a:r>
              <a:rPr lang="nb-NO" dirty="0"/>
              <a:t> </a:t>
            </a:r>
            <a:r>
              <a:rPr lang="nb-NO" dirty="0" smtClean="0"/>
              <a:t>og maritim transport, etc.</a:t>
            </a:r>
          </a:p>
          <a:p>
            <a:pPr lvl="1"/>
            <a:r>
              <a:rPr lang="nb-NO" dirty="0" smtClean="0"/>
              <a:t>Ønsket kobling til andre systemer (EU)</a:t>
            </a:r>
          </a:p>
          <a:p>
            <a:pPr lvl="1"/>
            <a:r>
              <a:rPr lang="nb-NO" dirty="0" smtClean="0"/>
              <a:t>Det første systemet hadde landbruk inne – senere borte</a:t>
            </a:r>
          </a:p>
          <a:p>
            <a:r>
              <a:rPr lang="nb-NO" dirty="0" smtClean="0"/>
              <a:t>Australia har rammeverket og mye teknisk kvote-ekspertise</a:t>
            </a:r>
            <a:endParaRPr lang="en-GB" strike="sngStrik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94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Felles for Aus-NZ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Kvotehandel er kontroversielt, men få alternativer</a:t>
            </a:r>
          </a:p>
          <a:p>
            <a:r>
              <a:rPr lang="nb-NO" dirty="0" smtClean="0"/>
              <a:t>Kvotehandel-modeller kan ikke enkelt kopieres</a:t>
            </a:r>
          </a:p>
          <a:p>
            <a:r>
              <a:rPr lang="nb-NO" dirty="0" smtClean="0"/>
              <a:t>Åpen økonomi og kraftig lobbyvirksomhet fra industri</a:t>
            </a:r>
          </a:p>
          <a:p>
            <a:r>
              <a:rPr lang="nb-NO" dirty="0" smtClean="0"/>
              <a:t>Men: En del innovasjoner i systemene, </a:t>
            </a:r>
            <a:r>
              <a:rPr lang="nb-NO" dirty="0" err="1" smtClean="0"/>
              <a:t>f.eks</a:t>
            </a:r>
            <a:r>
              <a:rPr lang="nb-NO" dirty="0" smtClean="0"/>
              <a:t>:</a:t>
            </a:r>
          </a:p>
          <a:p>
            <a:pPr lvl="1"/>
            <a:r>
              <a:rPr lang="nb-NO" dirty="0" smtClean="0"/>
              <a:t>Utdeling av kvoter basert på karbonintensitet</a:t>
            </a:r>
          </a:p>
          <a:p>
            <a:pPr lvl="1"/>
            <a:r>
              <a:rPr lang="nb-NO" dirty="0" smtClean="0"/>
              <a:t>Innovative løsninger og samarbeid om utvikling av design</a:t>
            </a:r>
          </a:p>
          <a:p>
            <a:pPr lvl="1"/>
            <a:r>
              <a:rPr lang="nb-NO" dirty="0" smtClean="0"/>
              <a:t>Kvoteforpliktelse er satt «høyt» i systemene</a:t>
            </a:r>
          </a:p>
          <a:p>
            <a:pPr lvl="1"/>
            <a:r>
              <a:rPr lang="nb-NO" dirty="0" smtClean="0"/>
              <a:t>Inkludering av skog, og forsøk på landbruk og transport</a:t>
            </a:r>
          </a:p>
          <a:p>
            <a:pPr lvl="1"/>
            <a:r>
              <a:rPr lang="nb-NO" dirty="0" smtClean="0"/>
              <a:t>Et kraftig ønske om å handle med andre systemer</a:t>
            </a:r>
          </a:p>
          <a:p>
            <a:pPr lvl="1"/>
            <a:endParaRPr lang="nb-NO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03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kan forventes fremover?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Ingen grunn til å tro </a:t>
            </a:r>
            <a:r>
              <a:rPr lang="nb-NO" dirty="0"/>
              <a:t>at </a:t>
            </a:r>
            <a:r>
              <a:rPr lang="nb-NO" dirty="0" smtClean="0"/>
              <a:t>New Zealands </a:t>
            </a:r>
            <a:r>
              <a:rPr lang="nb-NO" dirty="0"/>
              <a:t>system blir </a:t>
            </a:r>
            <a:r>
              <a:rPr lang="nb-NO" dirty="0" smtClean="0"/>
              <a:t>borte eller ytterligere svekket</a:t>
            </a:r>
          </a:p>
          <a:p>
            <a:pPr lvl="1"/>
            <a:r>
              <a:rPr lang="nb-NO" dirty="0" smtClean="0"/>
              <a:t>Dersom det ikke kommer nye finanskriser</a:t>
            </a:r>
          </a:p>
          <a:p>
            <a:r>
              <a:rPr lang="nb-NO" dirty="0"/>
              <a:t>New Zealand søker </a:t>
            </a:r>
            <a:r>
              <a:rPr lang="nb-NO" dirty="0" smtClean="0"/>
              <a:t>kvotehandel med andre</a:t>
            </a:r>
          </a:p>
          <a:p>
            <a:pPr lvl="1"/>
            <a:r>
              <a:rPr lang="nb-NO" dirty="0" smtClean="0"/>
              <a:t>Kandidater: Sør-Korea og Kina?</a:t>
            </a:r>
          </a:p>
          <a:p>
            <a:r>
              <a:rPr lang="nb-NO" dirty="0" smtClean="0"/>
              <a:t>Godt mulig at Australia </a:t>
            </a:r>
            <a:r>
              <a:rPr lang="nb-NO" dirty="0"/>
              <a:t>gjenoppretter sitt system:</a:t>
            </a:r>
          </a:p>
          <a:p>
            <a:pPr lvl="1"/>
            <a:r>
              <a:rPr lang="nb-NO" dirty="0" smtClean="0"/>
              <a:t>Lovmessig rammeverk er på plass</a:t>
            </a:r>
          </a:p>
          <a:p>
            <a:pPr lvl="1"/>
            <a:r>
              <a:rPr lang="nb-NO" dirty="0" smtClean="0"/>
              <a:t>Mest politiske hindre, og mulige skifter på gang</a:t>
            </a:r>
          </a:p>
          <a:p>
            <a:pPr lvl="1"/>
            <a:r>
              <a:rPr lang="nb-NO" dirty="0" smtClean="0"/>
              <a:t>Bør ikke utelukke en kobling til andre systemer en gang i fremtiden (inkludert EU?)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27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t-mal">
  <a:themeElements>
    <a:clrScheme name="FNI-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NI-mal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b-NO" sz="2000" b="0" i="0" u="none" strike="noStrike" cap="none" normalizeH="0" baseline="0" smtClean="0">
            <a:ln>
              <a:noFill/>
            </a:ln>
            <a:solidFill>
              <a:srgbClr val="2B376E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b-NO" sz="2000" b="0" i="0" u="none" strike="noStrike" cap="none" normalizeH="0" baseline="0" smtClean="0">
            <a:ln>
              <a:noFill/>
            </a:ln>
            <a:solidFill>
              <a:srgbClr val="2B376E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NI-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NI-m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NI-m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NI-m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NI-m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NI-m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NI-m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NI-m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NI-m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NI-m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NI-m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NI-m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Powerpt-mal</Template>
  <TotalTime>2401</TotalTime>
  <Words>351</Words>
  <Application>Microsoft Office PowerPoint</Application>
  <PresentationFormat>Skjermfremvisning (4:3)</PresentationFormat>
  <Paragraphs>49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Powerpt-mal</vt:lpstr>
      <vt:lpstr>Polarisering og ‘Fart Tax’: Kvotehandel i Australia og New Zealand</vt:lpstr>
      <vt:lpstr>PowerPoint-presentasjon</vt:lpstr>
      <vt:lpstr>New Zealands klimakvotesystem</vt:lpstr>
      <vt:lpstr>Men hva skjedde i Australia?</vt:lpstr>
      <vt:lpstr>Felles for Aus-NZ</vt:lpstr>
      <vt:lpstr>Hva kan forventes fremover?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Tor Håkon Inderberg</dc:creator>
  <cp:lastModifiedBy>Karoline Hægstad Flåm</cp:lastModifiedBy>
  <cp:revision>347</cp:revision>
  <cp:lastPrinted>2016-01-27T22:19:23Z</cp:lastPrinted>
  <dcterms:created xsi:type="dcterms:W3CDTF">2010-10-27T15:38:35Z</dcterms:created>
  <dcterms:modified xsi:type="dcterms:W3CDTF">2017-05-11T11:31:09Z</dcterms:modified>
</cp:coreProperties>
</file>